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handoutMasterIdLst>
    <p:handoutMasterId r:id="rId24"/>
  </p:handoutMasterIdLst>
  <p:sldIdLst>
    <p:sldId id="268" r:id="rId2"/>
    <p:sldId id="287" r:id="rId3"/>
    <p:sldId id="269" r:id="rId4"/>
    <p:sldId id="270" r:id="rId5"/>
    <p:sldId id="271" r:id="rId6"/>
    <p:sldId id="272" r:id="rId7"/>
    <p:sldId id="273" r:id="rId8"/>
    <p:sldId id="274" r:id="rId9"/>
    <p:sldId id="275" r:id="rId10"/>
    <p:sldId id="276" r:id="rId11"/>
    <p:sldId id="277" r:id="rId12"/>
    <p:sldId id="278" r:id="rId13"/>
    <p:sldId id="279" r:id="rId14"/>
    <p:sldId id="280" r:id="rId15"/>
    <p:sldId id="281" r:id="rId16"/>
    <p:sldId id="282" r:id="rId17"/>
    <p:sldId id="284" r:id="rId18"/>
    <p:sldId id="288" r:id="rId19"/>
    <p:sldId id="285" r:id="rId20"/>
    <p:sldId id="283" r:id="rId21"/>
    <p:sldId id="286"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2E6A23E-1A54-40E4-944C-12661A2115DD}" v="4" dt="2025-04-23T21:54:59.13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varScale="1">
        <p:scale>
          <a:sx n="111" d="100"/>
          <a:sy n="111" d="100"/>
        </p:scale>
        <p:origin x="594" y="96"/>
      </p:cViewPr>
      <p:guideLst>
        <p:guide orient="horz" pos="2160"/>
        <p:guide pos="3840"/>
      </p:guideLst>
    </p:cSldViewPr>
  </p:slideViewPr>
  <p:notesTextViewPr>
    <p:cViewPr>
      <p:scale>
        <a:sx n="1" d="1"/>
        <a:sy n="1" d="1"/>
      </p:scale>
      <p:origin x="0" y="0"/>
    </p:cViewPr>
  </p:notesTextViewPr>
  <p:notesViewPr>
    <p:cSldViewPr snapToGrid="0" showGuides="1">
      <p:cViewPr varScale="1">
        <p:scale>
          <a:sx n="95" d="100"/>
          <a:sy n="95" d="100"/>
        </p:scale>
        <p:origin x="3582"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nnifer Sheehan" userId="92130235-2804-447a-9990-fcfdf208a0bd" providerId="ADAL" clId="{72E6A23E-1A54-40E4-944C-12661A2115DD}"/>
    <pc:docChg chg="custSel addSld delSld modSld sldOrd">
      <pc:chgData name="Jennifer Sheehan" userId="92130235-2804-447a-9990-fcfdf208a0bd" providerId="ADAL" clId="{72E6A23E-1A54-40E4-944C-12661A2115DD}" dt="2025-04-24T20:45:02.512" v="1098" actId="20577"/>
      <pc:docMkLst>
        <pc:docMk/>
      </pc:docMkLst>
      <pc:sldChg chg="modSp new mod ord">
        <pc:chgData name="Jennifer Sheehan" userId="92130235-2804-447a-9990-fcfdf208a0bd" providerId="ADAL" clId="{72E6A23E-1A54-40E4-944C-12661A2115DD}" dt="2025-04-14T21:53:19.472" v="32"/>
        <pc:sldMkLst>
          <pc:docMk/>
          <pc:sldMk cId="1174057803" sldId="283"/>
        </pc:sldMkLst>
        <pc:spChg chg="mod">
          <ac:chgData name="Jennifer Sheehan" userId="92130235-2804-447a-9990-fcfdf208a0bd" providerId="ADAL" clId="{72E6A23E-1A54-40E4-944C-12661A2115DD}" dt="2025-04-14T21:52:02.711" v="8" actId="122"/>
          <ac:spMkLst>
            <pc:docMk/>
            <pc:sldMk cId="1174057803" sldId="283"/>
            <ac:spMk id="2" creationId="{764CEDFA-7A7B-9A83-BDD8-C988FCBC44A5}"/>
          </ac:spMkLst>
        </pc:spChg>
        <pc:spChg chg="mod">
          <ac:chgData name="Jennifer Sheehan" userId="92130235-2804-447a-9990-fcfdf208a0bd" providerId="ADAL" clId="{72E6A23E-1A54-40E4-944C-12661A2115DD}" dt="2025-04-14T21:52:54.896" v="30" actId="20577"/>
          <ac:spMkLst>
            <pc:docMk/>
            <pc:sldMk cId="1174057803" sldId="283"/>
            <ac:spMk id="3" creationId="{CE3629B1-6541-BDD4-7364-A0556D72AADB}"/>
          </ac:spMkLst>
        </pc:spChg>
      </pc:sldChg>
      <pc:sldChg chg="modSp new mod">
        <pc:chgData name="Jennifer Sheehan" userId="92130235-2804-447a-9990-fcfdf208a0bd" providerId="ADAL" clId="{72E6A23E-1A54-40E4-944C-12661A2115DD}" dt="2025-04-14T21:55:40.736" v="256" actId="207"/>
        <pc:sldMkLst>
          <pc:docMk/>
          <pc:sldMk cId="3925744742" sldId="284"/>
        </pc:sldMkLst>
        <pc:spChg chg="mod">
          <ac:chgData name="Jennifer Sheehan" userId="92130235-2804-447a-9990-fcfdf208a0bd" providerId="ADAL" clId="{72E6A23E-1A54-40E4-944C-12661A2115DD}" dt="2025-04-14T21:53:40.160" v="47" actId="122"/>
          <ac:spMkLst>
            <pc:docMk/>
            <pc:sldMk cId="3925744742" sldId="284"/>
            <ac:spMk id="2" creationId="{9763F045-23B7-641E-E751-B39C2E41D7F4}"/>
          </ac:spMkLst>
        </pc:spChg>
        <pc:spChg chg="mod">
          <ac:chgData name="Jennifer Sheehan" userId="92130235-2804-447a-9990-fcfdf208a0bd" providerId="ADAL" clId="{72E6A23E-1A54-40E4-944C-12661A2115DD}" dt="2025-04-14T21:55:40.736" v="256" actId="207"/>
          <ac:spMkLst>
            <pc:docMk/>
            <pc:sldMk cId="3925744742" sldId="284"/>
            <ac:spMk id="3" creationId="{B8596F7F-F44E-ABF8-9799-ED8B28C44FAF}"/>
          </ac:spMkLst>
        </pc:spChg>
      </pc:sldChg>
      <pc:sldChg chg="modSp new mod">
        <pc:chgData name="Jennifer Sheehan" userId="92130235-2804-447a-9990-fcfdf208a0bd" providerId="ADAL" clId="{72E6A23E-1A54-40E4-944C-12661A2115DD}" dt="2025-04-14T21:59:12.332" v="706" actId="122"/>
        <pc:sldMkLst>
          <pc:docMk/>
          <pc:sldMk cId="3000594984" sldId="285"/>
        </pc:sldMkLst>
        <pc:spChg chg="mod">
          <ac:chgData name="Jennifer Sheehan" userId="92130235-2804-447a-9990-fcfdf208a0bd" providerId="ADAL" clId="{72E6A23E-1A54-40E4-944C-12661A2115DD}" dt="2025-04-14T21:56:04.312" v="279" actId="122"/>
          <ac:spMkLst>
            <pc:docMk/>
            <pc:sldMk cId="3000594984" sldId="285"/>
            <ac:spMk id="2" creationId="{52702A39-6F8D-66CF-3238-DC8CBFD120EB}"/>
          </ac:spMkLst>
        </pc:spChg>
        <pc:spChg chg="mod">
          <ac:chgData name="Jennifer Sheehan" userId="92130235-2804-447a-9990-fcfdf208a0bd" providerId="ADAL" clId="{72E6A23E-1A54-40E4-944C-12661A2115DD}" dt="2025-04-14T21:59:12.332" v="706" actId="122"/>
          <ac:spMkLst>
            <pc:docMk/>
            <pc:sldMk cId="3000594984" sldId="285"/>
            <ac:spMk id="3" creationId="{944C1A92-586E-4E75-C2DB-C46B37231609}"/>
          </ac:spMkLst>
        </pc:spChg>
      </pc:sldChg>
      <pc:sldChg chg="modSp new mod">
        <pc:chgData name="Jennifer Sheehan" userId="92130235-2804-447a-9990-fcfdf208a0bd" providerId="ADAL" clId="{72E6A23E-1A54-40E4-944C-12661A2115DD}" dt="2025-04-21T20:29:25.633" v="752" actId="20577"/>
        <pc:sldMkLst>
          <pc:docMk/>
          <pc:sldMk cId="496480738" sldId="286"/>
        </pc:sldMkLst>
        <pc:spChg chg="mod">
          <ac:chgData name="Jennifer Sheehan" userId="92130235-2804-447a-9990-fcfdf208a0bd" providerId="ADAL" clId="{72E6A23E-1A54-40E4-944C-12661A2115DD}" dt="2025-04-21T20:29:25.633" v="752" actId="20577"/>
          <ac:spMkLst>
            <pc:docMk/>
            <pc:sldMk cId="496480738" sldId="286"/>
            <ac:spMk id="2" creationId="{5D2D4BC6-0EB1-2243-E290-40AEAD05498B}"/>
          </ac:spMkLst>
        </pc:spChg>
      </pc:sldChg>
      <pc:sldChg chg="new del">
        <pc:chgData name="Jennifer Sheehan" userId="92130235-2804-447a-9990-fcfdf208a0bd" providerId="ADAL" clId="{72E6A23E-1A54-40E4-944C-12661A2115DD}" dt="2025-04-21T20:19:04.333" v="708" actId="47"/>
        <pc:sldMkLst>
          <pc:docMk/>
          <pc:sldMk cId="1484499013" sldId="286"/>
        </pc:sldMkLst>
      </pc:sldChg>
      <pc:sldChg chg="modSp new mod modAnim">
        <pc:chgData name="Jennifer Sheehan" userId="92130235-2804-447a-9990-fcfdf208a0bd" providerId="ADAL" clId="{72E6A23E-1A54-40E4-944C-12661A2115DD}" dt="2025-04-23T21:54:59.138" v="1021"/>
        <pc:sldMkLst>
          <pc:docMk/>
          <pc:sldMk cId="1736754427" sldId="287"/>
        </pc:sldMkLst>
        <pc:spChg chg="mod">
          <ac:chgData name="Jennifer Sheehan" userId="92130235-2804-447a-9990-fcfdf208a0bd" providerId="ADAL" clId="{72E6A23E-1A54-40E4-944C-12661A2115DD}" dt="2025-04-23T21:53:29.888" v="920" actId="20577"/>
          <ac:spMkLst>
            <pc:docMk/>
            <pc:sldMk cId="1736754427" sldId="287"/>
            <ac:spMk id="2" creationId="{8BEC5FCE-67CD-DF9D-718B-657ECF431A4E}"/>
          </ac:spMkLst>
        </pc:spChg>
        <pc:spChg chg="mod">
          <ac:chgData name="Jennifer Sheehan" userId="92130235-2804-447a-9990-fcfdf208a0bd" providerId="ADAL" clId="{72E6A23E-1A54-40E4-944C-12661A2115DD}" dt="2025-04-23T21:54:46.681" v="1019" actId="255"/>
          <ac:spMkLst>
            <pc:docMk/>
            <pc:sldMk cId="1736754427" sldId="287"/>
            <ac:spMk id="3" creationId="{A4BE2609-96FA-8F16-AF82-E49C68D1E5AE}"/>
          </ac:spMkLst>
        </pc:spChg>
      </pc:sldChg>
      <pc:sldChg chg="addSp modSp new mod">
        <pc:chgData name="Jennifer Sheehan" userId="92130235-2804-447a-9990-fcfdf208a0bd" providerId="ADAL" clId="{72E6A23E-1A54-40E4-944C-12661A2115DD}" dt="2025-04-24T20:45:02.512" v="1098" actId="20577"/>
        <pc:sldMkLst>
          <pc:docMk/>
          <pc:sldMk cId="3851548987" sldId="288"/>
        </pc:sldMkLst>
        <pc:spChg chg="mod">
          <ac:chgData name="Jennifer Sheehan" userId="92130235-2804-447a-9990-fcfdf208a0bd" providerId="ADAL" clId="{72E6A23E-1A54-40E4-944C-12661A2115DD}" dt="2025-04-24T20:45:02.512" v="1098" actId="20577"/>
          <ac:spMkLst>
            <pc:docMk/>
            <pc:sldMk cId="3851548987" sldId="288"/>
            <ac:spMk id="2" creationId="{784E9845-ECF3-E489-AFED-F2D4347CD039}"/>
          </ac:spMkLst>
        </pc:spChg>
        <pc:spChg chg="mod">
          <ac:chgData name="Jennifer Sheehan" userId="92130235-2804-447a-9990-fcfdf208a0bd" providerId="ADAL" clId="{72E6A23E-1A54-40E4-944C-12661A2115DD}" dt="2025-04-24T20:43:35.215" v="1044" actId="5793"/>
          <ac:spMkLst>
            <pc:docMk/>
            <pc:sldMk cId="3851548987" sldId="288"/>
            <ac:spMk id="3" creationId="{277AA4EB-DE32-6065-C3EE-44FFFEC5F2AA}"/>
          </ac:spMkLst>
        </pc:spChg>
        <pc:picChg chg="add mod">
          <ac:chgData name="Jennifer Sheehan" userId="92130235-2804-447a-9990-fcfdf208a0bd" providerId="ADAL" clId="{72E6A23E-1A54-40E4-944C-12661A2115DD}" dt="2025-04-24T20:44:41.736" v="1046" actId="1076"/>
          <ac:picMkLst>
            <pc:docMk/>
            <pc:sldMk cId="3851548987" sldId="288"/>
            <ac:picMk id="5" creationId="{059095E7-2FE7-020A-479D-FB528331A4EC}"/>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6F93605-0C0C-4258-9724-5F2F9BB3BC90}" type="datetimeFigureOut">
              <a:rPr lang="en-US" smtClean="0"/>
              <a:t>4/23/2025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63FFE7F-C917-439A-8026-3D301EB5CC28}" type="slidenum">
              <a:rPr lang="en-US" smtClean="0"/>
              <a:t>‹#›</a:t>
            </a:fld>
            <a:endParaRPr lang="en-US"/>
          </a:p>
        </p:txBody>
      </p:sp>
    </p:spTree>
    <p:extLst>
      <p:ext uri="{BB962C8B-B14F-4D97-AF65-F5344CB8AC3E}">
        <p14:creationId xmlns:p14="http://schemas.microsoft.com/office/powerpoint/2010/main" val="7527998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F31B3D-E4E3-4A80-AB70-C5564C267266}" type="datetimeFigureOut">
              <a:rPr lang="en-US" smtClean="0"/>
              <a:t>4/23/2025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C0B30D-C07A-425B-A90C-BA7BEB191079}" type="slidenum">
              <a:rPr lang="en-US" smtClean="0"/>
              <a:t>‹#›</a:t>
            </a:fld>
            <a:endParaRPr lang="en-US"/>
          </a:p>
        </p:txBody>
      </p:sp>
    </p:spTree>
    <p:extLst>
      <p:ext uri="{BB962C8B-B14F-4D97-AF65-F5344CB8AC3E}">
        <p14:creationId xmlns:p14="http://schemas.microsoft.com/office/powerpoint/2010/main" val="37231904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4245434"/>
            <a:ext cx="8686800" cy="1464906"/>
          </a:xfrm>
        </p:spPr>
        <p:txBody>
          <a:bodyPr anchor="b">
            <a:normAutofit/>
          </a:bodyPr>
          <a:lstStyle>
            <a:lvl1pPr algn="l">
              <a:lnSpc>
                <a:spcPct val="80000"/>
              </a:lnSpc>
              <a:defRPr sz="4800">
                <a:solidFill>
                  <a:schemeClr val="bg1"/>
                </a:solidFill>
                <a:effectLst>
                  <a:outerShdw blurRad="63500" algn="ctr" rotWithShape="0">
                    <a:prstClr val="black">
                      <a:alpha val="40000"/>
                    </a:prst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066800" y="5731795"/>
            <a:ext cx="8686800" cy="440405"/>
          </a:xfrm>
        </p:spPr>
        <p:txBody>
          <a:bodyPr/>
          <a:lstStyle>
            <a:lvl1pPr marL="0" indent="0" algn="l">
              <a:spcBef>
                <a:spcPts val="0"/>
              </a:spcBef>
              <a:buNone/>
              <a:defRPr sz="2400">
                <a:solidFill>
                  <a:schemeClr val="bg1"/>
                </a:solidFill>
                <a:effectLst>
                  <a:outerShdw blurRad="63500" algn="ctr" rotWithShape="0">
                    <a:prstClr val="black">
                      <a:alpha val="40000"/>
                    </a:prstClr>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798862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CC0096-1860-4642-9CD2-0079EA5E7CD1}" type="datetimeFigureOut">
              <a:rPr lang="en-US" smtClean="0"/>
              <a:t>4/23/2025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4771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6400" y="457200"/>
            <a:ext cx="1828800" cy="57197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66800" y="457200"/>
            <a:ext cx="7955280" cy="57197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CC0096-1860-4642-9CD2-0079EA5E7CD1}" type="datetimeFigureOut">
              <a:rPr lang="en-US" smtClean="0"/>
              <a:t>4/23/2025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5246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0" y="457518"/>
            <a:ext cx="10058400" cy="1188720"/>
          </a:xfr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CC0096-1860-4642-9CD2-0079EA5E7CD1}" type="datetimeFigureOut">
              <a:rPr lang="en-US" smtClean="0"/>
              <a:t>4/23/2025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11244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69848" y="4242816"/>
            <a:ext cx="8686800" cy="1463040"/>
          </a:xfrm>
        </p:spPr>
        <p:txBody>
          <a:bodyPr anchor="b">
            <a:normAutofit/>
          </a:bodyPr>
          <a:lstStyle>
            <a:lvl1pPr>
              <a:defRPr sz="4800"/>
            </a:lvl1pPr>
          </a:lstStyle>
          <a:p>
            <a:r>
              <a:rPr lang="en-US"/>
              <a:t>Click to edit Master title style</a:t>
            </a:r>
          </a:p>
        </p:txBody>
      </p:sp>
      <p:sp>
        <p:nvSpPr>
          <p:cNvPr id="3" name="Text Placeholder 2"/>
          <p:cNvSpPr>
            <a:spLocks noGrp="1"/>
          </p:cNvSpPr>
          <p:nvPr>
            <p:ph type="body" idx="1"/>
          </p:nvPr>
        </p:nvSpPr>
        <p:spPr>
          <a:xfrm>
            <a:off x="1066799" y="5733288"/>
            <a:ext cx="8686800" cy="438912"/>
          </a:xfrm>
        </p:spPr>
        <p:txBody>
          <a:bodyPr/>
          <a:lstStyle>
            <a:lvl1pPr marL="0" indent="0">
              <a:spcBef>
                <a:spcPts val="0"/>
              </a:spcBef>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3506778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6800" y="1904999"/>
            <a:ext cx="4800600" cy="4271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24600" y="1904999"/>
            <a:ext cx="4800600" cy="4271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7CC0096-1860-4642-9CD2-0079EA5E7CD1}" type="datetimeFigureOut">
              <a:rPr lang="en-US" smtClean="0"/>
              <a:t>4/23/2025</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404456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066800" y="1772815"/>
            <a:ext cx="4800600" cy="737121"/>
          </a:xfrm>
        </p:spPr>
        <p:txBody>
          <a:bodyPr anchor="ctr"/>
          <a:lstStyle>
            <a:lvl1pPr marL="0" indent="0">
              <a:spcBef>
                <a:spcPts val="0"/>
              </a:spcBef>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6800" y="2509937"/>
            <a:ext cx="4800600" cy="36622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24600" y="1772815"/>
            <a:ext cx="4800600" cy="737121"/>
          </a:xfrm>
        </p:spPr>
        <p:txBody>
          <a:bodyPr anchor="ctr"/>
          <a:lstStyle>
            <a:lvl1pPr marL="0" indent="0">
              <a:spcBef>
                <a:spcPts val="0"/>
              </a:spcBef>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24600" y="2509937"/>
            <a:ext cx="4800600" cy="36622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7CC0096-1860-4642-9CD2-0079EA5E7CD1}" type="datetimeFigureOut">
              <a:rPr lang="en-US" smtClean="0"/>
              <a:t>4/23/2025</a:t>
            </a:fld>
            <a:endParaRPr lang="en-US" dirty="0"/>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39790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7CC0096-1860-4642-9CD2-0079EA5E7CD1}" type="datetimeFigureOut">
              <a:rPr lang="en-US" smtClean="0"/>
              <a:t>4/23/2025</a:t>
            </a:fld>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23897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CC0096-1860-4642-9CD2-0079EA5E7CD1}" type="datetimeFigureOut">
              <a:rPr lang="en-US" smtClean="0"/>
              <a:t>4/23/2025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14681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760" y="3090672"/>
            <a:ext cx="4663440" cy="1828800"/>
          </a:xfrm>
        </p:spPr>
        <p:txBody>
          <a:bodyPr anchor="b">
            <a:normAutofit/>
          </a:bodyPr>
          <a:lstStyle>
            <a:lvl1pPr>
              <a:defRPr sz="3600"/>
            </a:lvl1pPr>
          </a:lstStyle>
          <a:p>
            <a:r>
              <a:rPr lang="en-US"/>
              <a:t>Click to edit Master title style</a:t>
            </a:r>
          </a:p>
        </p:txBody>
      </p:sp>
      <p:sp>
        <p:nvSpPr>
          <p:cNvPr id="3" name="Content Placeholder 2"/>
          <p:cNvSpPr>
            <a:spLocks noGrp="1"/>
          </p:cNvSpPr>
          <p:nvPr>
            <p:ph idx="1"/>
          </p:nvPr>
        </p:nvSpPr>
        <p:spPr>
          <a:xfrm>
            <a:off x="685799" y="457200"/>
            <a:ext cx="5410201" cy="571500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42760" y="4983480"/>
            <a:ext cx="4663440" cy="118872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7CC0096-1860-4642-9CD2-0079EA5E7CD1}" type="datetimeFigureOut">
              <a:rPr lang="en-US" smtClean="0"/>
              <a:t>4/23/2025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166737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760" y="3093099"/>
            <a:ext cx="4663440" cy="1828800"/>
          </a:xfrm>
        </p:spPr>
        <p:txBody>
          <a:bodyPr anchor="b">
            <a:normAutofit/>
          </a:bodyPr>
          <a:lstStyle>
            <a:lvl1pPr>
              <a:defRPr sz="3600"/>
            </a:lvl1pPr>
          </a:lstStyle>
          <a:p>
            <a:r>
              <a:rPr lang="en-US"/>
              <a:t>Click to edit Master title style</a:t>
            </a:r>
            <a:endParaRPr lang="en-US" dirty="0"/>
          </a:p>
        </p:txBody>
      </p:sp>
      <p:sp>
        <p:nvSpPr>
          <p:cNvPr id="3" name="Picture Placeholder 2" descr="An empty placeholder to add an image. Click on the placeholder and select the image that you wish to add."/>
          <p:cNvSpPr>
            <a:spLocks noGrp="1"/>
          </p:cNvSpPr>
          <p:nvPr>
            <p:ph type="pic" idx="1"/>
          </p:nvPr>
        </p:nvSpPr>
        <p:spPr>
          <a:xfrm>
            <a:off x="0" y="0"/>
            <a:ext cx="6096000" cy="6858000"/>
          </a:xfrm>
        </p:spPr>
        <p:txBody>
          <a:bodyPr tIns="4572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842760" y="4983480"/>
            <a:ext cx="4663440" cy="118872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977249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6800" y="457518"/>
            <a:ext cx="10058400" cy="118872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1905001"/>
            <a:ext cx="10058400" cy="4267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6800" y="6400800"/>
            <a:ext cx="1097280" cy="228600"/>
          </a:xfrm>
          <a:prstGeom prst="rect">
            <a:avLst/>
          </a:prstGeom>
        </p:spPr>
        <p:txBody>
          <a:bodyPr vert="horz" lIns="91440" tIns="45720" rIns="91440" bIns="45720" rtlCol="0" anchor="ctr"/>
          <a:lstStyle>
            <a:lvl1pPr algn="l">
              <a:defRPr sz="1100">
                <a:solidFill>
                  <a:schemeClr val="tx1"/>
                </a:solidFill>
              </a:defRPr>
            </a:lvl1pPr>
          </a:lstStyle>
          <a:p>
            <a:fld id="{37CC0096-1860-4642-9CD2-0079EA5E7CD1}" type="datetimeFigureOut">
              <a:rPr lang="en-US" smtClean="0"/>
              <a:pPr/>
              <a:t>4/23/2025</a:t>
            </a:fld>
            <a:endParaRPr lang="en-US" dirty="0"/>
          </a:p>
        </p:txBody>
      </p:sp>
      <p:sp>
        <p:nvSpPr>
          <p:cNvPr id="5" name="Footer Placeholder 4"/>
          <p:cNvSpPr>
            <a:spLocks noGrp="1"/>
          </p:cNvSpPr>
          <p:nvPr>
            <p:ph type="ftr" sz="quarter" idx="3"/>
          </p:nvPr>
        </p:nvSpPr>
        <p:spPr>
          <a:xfrm>
            <a:off x="2422849" y="6400800"/>
            <a:ext cx="7315200" cy="228600"/>
          </a:xfrm>
          <a:prstGeom prst="rect">
            <a:avLst/>
          </a:prstGeom>
        </p:spPr>
        <p:txBody>
          <a:bodyPr vert="horz" lIns="91440" tIns="45720" rIns="91440" bIns="45720" rtlCol="0" anchor="ctr"/>
          <a:lstStyle>
            <a:lvl1pPr algn="ctr">
              <a:defRPr sz="1100">
                <a:solidFill>
                  <a:schemeClr val="tx1"/>
                </a:solidFill>
              </a:defRPr>
            </a:lvl1pPr>
          </a:lstStyle>
          <a:p>
            <a:endParaRPr lang="en-US" dirty="0"/>
          </a:p>
        </p:txBody>
      </p:sp>
      <p:sp>
        <p:nvSpPr>
          <p:cNvPr id="6" name="Slide Number Placeholder 5"/>
          <p:cNvSpPr>
            <a:spLocks noGrp="1"/>
          </p:cNvSpPr>
          <p:nvPr>
            <p:ph type="sldNum" sz="quarter" idx="4"/>
          </p:nvPr>
        </p:nvSpPr>
        <p:spPr>
          <a:xfrm>
            <a:off x="10027920" y="6400800"/>
            <a:ext cx="1097280" cy="228600"/>
          </a:xfrm>
          <a:prstGeom prst="rect">
            <a:avLst/>
          </a:prstGeom>
        </p:spPr>
        <p:txBody>
          <a:bodyPr vert="horz" lIns="91440" tIns="45720" rIns="91440" bIns="45720" rtlCol="0" anchor="ctr"/>
          <a:lstStyle>
            <a:lvl1pPr algn="r">
              <a:defRPr sz="1100">
                <a:solidFill>
                  <a:schemeClr val="tx1"/>
                </a:solidFill>
              </a:defRPr>
            </a:lvl1pPr>
          </a:lstStyle>
          <a:p>
            <a:fld id="{E31375A4-56A4-47D6-9801-1991572033F7}" type="slidenum">
              <a:rPr lang="en-US" smtClean="0"/>
              <a:pPr/>
              <a:t>‹#›</a:t>
            </a:fld>
            <a:endParaRPr lang="en-US" dirty="0"/>
          </a:p>
        </p:txBody>
      </p:sp>
    </p:spTree>
    <p:extLst>
      <p:ext uri="{BB962C8B-B14F-4D97-AF65-F5344CB8AC3E}">
        <p14:creationId xmlns:p14="http://schemas.microsoft.com/office/powerpoint/2010/main" val="19432598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a:solidFill>
            <a:schemeClr val="accent1">
              <a:lumMod val="75000"/>
            </a:schemeClr>
          </a:solidFill>
          <a:latin typeface="+mj-lt"/>
          <a:ea typeface="+mj-ea"/>
          <a:cs typeface="+mj-cs"/>
        </a:defRPr>
      </a:lvl1pPr>
    </p:titleStyle>
    <p:bodyStyle>
      <a:lvl1pPr marL="228600" indent="-228600" algn="l" defTabSz="914400" rtl="0" eaLnBrk="1" latinLnBrk="0" hangingPunct="1">
        <a:lnSpc>
          <a:spcPct val="90000"/>
        </a:lnSpc>
        <a:spcBef>
          <a:spcPts val="1800"/>
        </a:spcBef>
        <a:buClr>
          <a:schemeClr val="accent5"/>
        </a:buClr>
        <a:buSzPct val="90000"/>
        <a:buFont typeface="Arial" pitchFamily="34" charset="0"/>
        <a:buChar char="•"/>
        <a:defRPr sz="2400" kern="1200">
          <a:solidFill>
            <a:schemeClr val="tx1"/>
          </a:solidFill>
          <a:latin typeface="+mn-lt"/>
          <a:ea typeface="+mn-ea"/>
          <a:cs typeface="+mn-cs"/>
        </a:defRPr>
      </a:lvl1pPr>
      <a:lvl2pPr marL="548640" indent="-228600" algn="l" defTabSz="914400" rtl="0" eaLnBrk="1" latinLnBrk="0" hangingPunct="1">
        <a:lnSpc>
          <a:spcPct val="90000"/>
        </a:lnSpc>
        <a:spcBef>
          <a:spcPts val="1200"/>
        </a:spcBef>
        <a:buClr>
          <a:schemeClr val="accent5"/>
        </a:buClr>
        <a:buSzPct val="90000"/>
        <a:buFont typeface="Arial" pitchFamily="34" charset="0"/>
        <a:buChar char="•"/>
        <a:defRPr sz="2000" kern="1200">
          <a:solidFill>
            <a:schemeClr val="tx1"/>
          </a:solidFill>
          <a:latin typeface="+mn-lt"/>
          <a:ea typeface="+mn-ea"/>
          <a:cs typeface="+mn-cs"/>
        </a:defRPr>
      </a:lvl2pPr>
      <a:lvl3pPr marL="822960" indent="-228600" algn="l" defTabSz="914400" rtl="0" eaLnBrk="1" latinLnBrk="0" hangingPunct="1">
        <a:lnSpc>
          <a:spcPct val="90000"/>
        </a:lnSpc>
        <a:spcBef>
          <a:spcPts val="800"/>
        </a:spcBef>
        <a:buClr>
          <a:schemeClr val="accent5"/>
        </a:buClr>
        <a:buSzPct val="90000"/>
        <a:buFont typeface="Arial" pitchFamily="34" charset="0"/>
        <a:buChar char="•"/>
        <a:defRPr sz="1800" kern="1200">
          <a:solidFill>
            <a:schemeClr val="tx1"/>
          </a:solidFill>
          <a:latin typeface="+mn-lt"/>
          <a:ea typeface="+mn-ea"/>
          <a:cs typeface="+mn-cs"/>
        </a:defRPr>
      </a:lvl3pPr>
      <a:lvl4pPr marL="1097280" indent="-182880" algn="l" defTabSz="914400" rtl="0" eaLnBrk="1" latinLnBrk="0" hangingPunct="1">
        <a:lnSpc>
          <a:spcPct val="90000"/>
        </a:lnSpc>
        <a:spcBef>
          <a:spcPts val="800"/>
        </a:spcBef>
        <a:buClr>
          <a:schemeClr val="accent5"/>
        </a:buClr>
        <a:buSzPct val="90000"/>
        <a:buFont typeface="Arial" pitchFamily="34" charset="0"/>
        <a:buChar char="•"/>
        <a:defRPr sz="1600" kern="1200">
          <a:solidFill>
            <a:schemeClr val="tx1"/>
          </a:solidFill>
          <a:latin typeface="+mn-lt"/>
          <a:ea typeface="+mn-ea"/>
          <a:cs typeface="+mn-cs"/>
        </a:defRPr>
      </a:lvl4pPr>
      <a:lvl5pPr marL="1325880" indent="-137160" algn="l" defTabSz="914400" rtl="0" eaLnBrk="1" latinLnBrk="0" hangingPunct="1">
        <a:lnSpc>
          <a:spcPct val="90000"/>
        </a:lnSpc>
        <a:spcBef>
          <a:spcPts val="600"/>
        </a:spcBef>
        <a:buClr>
          <a:schemeClr val="accent5"/>
        </a:buClr>
        <a:buSzPct val="90000"/>
        <a:buFont typeface="Arial" pitchFamily="34" charset="0"/>
        <a:buChar char="•"/>
        <a:defRPr sz="1400" kern="1200">
          <a:solidFill>
            <a:schemeClr val="tx1"/>
          </a:solidFill>
          <a:latin typeface="+mn-lt"/>
          <a:ea typeface="+mn-ea"/>
          <a:cs typeface="+mn-cs"/>
        </a:defRPr>
      </a:lvl5pPr>
      <a:lvl6pPr marL="1554480" indent="-137160" algn="l" defTabSz="914400" rtl="0" eaLnBrk="1" latinLnBrk="0" hangingPunct="1">
        <a:lnSpc>
          <a:spcPct val="90000"/>
        </a:lnSpc>
        <a:spcBef>
          <a:spcPts val="600"/>
        </a:spcBef>
        <a:buClr>
          <a:schemeClr val="accent5"/>
        </a:buClr>
        <a:buSzPct val="90000"/>
        <a:buFont typeface="Arial" pitchFamily="34" charset="0"/>
        <a:buChar char="•"/>
        <a:defRPr sz="1400" kern="1200">
          <a:solidFill>
            <a:schemeClr val="tx1"/>
          </a:solidFill>
          <a:latin typeface="+mn-lt"/>
          <a:ea typeface="+mn-ea"/>
          <a:cs typeface="+mn-cs"/>
        </a:defRPr>
      </a:lvl6pPr>
      <a:lvl7pPr marL="1783080" indent="-137160" algn="l" defTabSz="914400" rtl="0" eaLnBrk="1" latinLnBrk="0" hangingPunct="1">
        <a:lnSpc>
          <a:spcPct val="90000"/>
        </a:lnSpc>
        <a:spcBef>
          <a:spcPts val="600"/>
        </a:spcBef>
        <a:buClr>
          <a:schemeClr val="accent5"/>
        </a:buClr>
        <a:buSzPct val="90000"/>
        <a:buFont typeface="Arial" pitchFamily="34" charset="0"/>
        <a:buChar char="•"/>
        <a:defRPr sz="1400" kern="1200">
          <a:solidFill>
            <a:schemeClr val="tx1"/>
          </a:solidFill>
          <a:latin typeface="+mn-lt"/>
          <a:ea typeface="+mn-ea"/>
          <a:cs typeface="+mn-cs"/>
        </a:defRPr>
      </a:lvl7pPr>
      <a:lvl8pPr marL="2011680" indent="-137160" algn="l" defTabSz="914400" rtl="0" eaLnBrk="1" latinLnBrk="0" hangingPunct="1">
        <a:lnSpc>
          <a:spcPct val="90000"/>
        </a:lnSpc>
        <a:spcBef>
          <a:spcPts val="600"/>
        </a:spcBef>
        <a:buClr>
          <a:schemeClr val="accent5"/>
        </a:buClr>
        <a:buSzPct val="90000"/>
        <a:buFont typeface="Arial" pitchFamily="34" charset="0"/>
        <a:buChar char="•"/>
        <a:defRPr sz="1400" kern="1200">
          <a:solidFill>
            <a:schemeClr val="tx1"/>
          </a:solidFill>
          <a:latin typeface="+mn-lt"/>
          <a:ea typeface="+mn-ea"/>
          <a:cs typeface="+mn-cs"/>
        </a:defRPr>
      </a:lvl8pPr>
      <a:lvl9pPr marL="2240280" indent="-137160" algn="l" defTabSz="914400" rtl="0" eaLnBrk="1" latinLnBrk="0" hangingPunct="1">
        <a:lnSpc>
          <a:spcPct val="90000"/>
        </a:lnSpc>
        <a:spcBef>
          <a:spcPts val="600"/>
        </a:spcBef>
        <a:buClr>
          <a:schemeClr val="accent5"/>
        </a:buClr>
        <a:buSzPct val="90000"/>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tributetech.com/" TargetMode="External"/><Relationship Id="rId2" Type="http://schemas.openxmlformats.org/officeDocument/2006/relationships/hyperlink" Target="https://www.ftc.gov/news-events/topics/truth-advertising/green-guides"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sz="8800" dirty="0"/>
              <a:t>FTC &amp;Me</a:t>
            </a:r>
            <a:br>
              <a:rPr lang="en-US" dirty="0"/>
            </a:br>
            <a:endParaRPr lang="en-US" dirty="0"/>
          </a:p>
        </p:txBody>
      </p:sp>
      <p:sp>
        <p:nvSpPr>
          <p:cNvPr id="3" name="Subtitle 2"/>
          <p:cNvSpPr>
            <a:spLocks noGrp="1"/>
          </p:cNvSpPr>
          <p:nvPr>
            <p:ph type="subTitle" idx="1"/>
          </p:nvPr>
        </p:nvSpPr>
        <p:spPr>
          <a:xfrm>
            <a:off x="1066799" y="5331125"/>
            <a:ext cx="9379789" cy="841075"/>
          </a:xfrm>
        </p:spPr>
        <p:txBody>
          <a:bodyPr>
            <a:normAutofit/>
          </a:bodyPr>
          <a:lstStyle/>
          <a:p>
            <a:r>
              <a:rPr lang="en-US" sz="4000" dirty="0"/>
              <a:t>Are you and your GPL in compliance?</a:t>
            </a:r>
          </a:p>
        </p:txBody>
      </p:sp>
    </p:spTree>
    <p:extLst>
      <p:ext uri="{BB962C8B-B14F-4D97-AF65-F5344CB8AC3E}">
        <p14:creationId xmlns:p14="http://schemas.microsoft.com/office/powerpoint/2010/main" val="2370110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648C5-ABE0-0960-8B0C-6BD93C4AA831}"/>
              </a:ext>
            </a:extLst>
          </p:cNvPr>
          <p:cNvSpPr>
            <a:spLocks noGrp="1"/>
          </p:cNvSpPr>
          <p:nvPr>
            <p:ph type="ctrTitle"/>
          </p:nvPr>
        </p:nvSpPr>
        <p:spPr>
          <a:xfrm>
            <a:off x="1066800" y="4245434"/>
            <a:ext cx="8686800" cy="1464906"/>
          </a:xfrm>
        </p:spPr>
        <p:txBody>
          <a:bodyPr anchor="b">
            <a:normAutofit/>
          </a:bodyPr>
          <a:lstStyle/>
          <a:p>
            <a:r>
              <a:rPr lang="en-US" sz="6000" dirty="0"/>
              <a:t>What’s on your GPL?</a:t>
            </a:r>
          </a:p>
        </p:txBody>
      </p:sp>
      <p:sp>
        <p:nvSpPr>
          <p:cNvPr id="7" name="Subtitle 2">
            <a:extLst>
              <a:ext uri="{FF2B5EF4-FFF2-40B4-BE49-F238E27FC236}">
                <a16:creationId xmlns:a16="http://schemas.microsoft.com/office/drawing/2014/main" id="{1E06F7CF-192C-AD07-B9C0-73ADAF2954FD}"/>
              </a:ext>
            </a:extLst>
          </p:cNvPr>
          <p:cNvSpPr>
            <a:spLocks noGrp="1"/>
          </p:cNvSpPr>
          <p:nvPr>
            <p:ph type="subTitle" idx="1"/>
          </p:nvPr>
        </p:nvSpPr>
        <p:spPr>
          <a:xfrm>
            <a:off x="1066800" y="5731795"/>
            <a:ext cx="8686800" cy="440405"/>
          </a:xfrm>
        </p:spPr>
        <p:txBody>
          <a:bodyPr/>
          <a:lstStyle/>
          <a:p>
            <a:endParaRPr lang="en-US"/>
          </a:p>
        </p:txBody>
      </p:sp>
    </p:spTree>
    <p:extLst>
      <p:ext uri="{BB962C8B-B14F-4D97-AF65-F5344CB8AC3E}">
        <p14:creationId xmlns:p14="http://schemas.microsoft.com/office/powerpoint/2010/main" val="147092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4ADAEC-7300-9BDE-0B8B-71BE04F3528B}"/>
              </a:ext>
            </a:extLst>
          </p:cNvPr>
          <p:cNvSpPr>
            <a:spLocks noGrp="1"/>
          </p:cNvSpPr>
          <p:nvPr>
            <p:ph type="title"/>
          </p:nvPr>
        </p:nvSpPr>
        <p:spPr>
          <a:xfrm>
            <a:off x="1066800" y="457518"/>
            <a:ext cx="10058400" cy="1188720"/>
          </a:xfrm>
        </p:spPr>
        <p:txBody>
          <a:bodyPr anchor="b">
            <a:normAutofit/>
          </a:bodyPr>
          <a:lstStyle/>
          <a:p>
            <a:r>
              <a:rPr lang="en-US" dirty="0"/>
              <a:t>Identifying information</a:t>
            </a:r>
            <a:endParaRPr lang="en-US"/>
          </a:p>
        </p:txBody>
      </p:sp>
      <p:pic>
        <p:nvPicPr>
          <p:cNvPr id="5" name="Picture 4">
            <a:extLst>
              <a:ext uri="{FF2B5EF4-FFF2-40B4-BE49-F238E27FC236}">
                <a16:creationId xmlns:a16="http://schemas.microsoft.com/office/drawing/2014/main" id="{847F1D80-DC33-F472-125B-106E59AF9D28}"/>
              </a:ext>
            </a:extLst>
          </p:cNvPr>
          <p:cNvPicPr>
            <a:picLocks noChangeAspect="1"/>
          </p:cNvPicPr>
          <p:nvPr/>
        </p:nvPicPr>
        <p:blipFill>
          <a:blip r:embed="rId2"/>
          <a:stretch>
            <a:fillRect/>
          </a:stretch>
        </p:blipFill>
        <p:spPr>
          <a:xfrm>
            <a:off x="328958" y="2066925"/>
            <a:ext cx="5538443" cy="1550764"/>
          </a:xfrm>
          <a:prstGeom prst="rect">
            <a:avLst/>
          </a:prstGeom>
          <a:noFill/>
        </p:spPr>
      </p:pic>
      <p:sp>
        <p:nvSpPr>
          <p:cNvPr id="3" name="Content Placeholder 2">
            <a:extLst>
              <a:ext uri="{FF2B5EF4-FFF2-40B4-BE49-F238E27FC236}">
                <a16:creationId xmlns:a16="http://schemas.microsoft.com/office/drawing/2014/main" id="{A3A03AC5-0061-DEF6-C9B4-8C2E32636496}"/>
              </a:ext>
            </a:extLst>
          </p:cNvPr>
          <p:cNvSpPr>
            <a:spLocks noGrp="1"/>
          </p:cNvSpPr>
          <p:nvPr>
            <p:ph sz="half" idx="2"/>
          </p:nvPr>
        </p:nvSpPr>
        <p:spPr>
          <a:xfrm>
            <a:off x="6324600" y="1904999"/>
            <a:ext cx="4800600" cy="4271963"/>
          </a:xfrm>
        </p:spPr>
        <p:txBody>
          <a:bodyPr>
            <a:normAutofit/>
          </a:bodyPr>
          <a:lstStyle/>
          <a:p>
            <a:r>
              <a:rPr lang="en-US" dirty="0"/>
              <a:t>Name, address, and telephone number of the funeral provider.</a:t>
            </a:r>
          </a:p>
          <a:p>
            <a:r>
              <a:rPr lang="en-US" dirty="0"/>
              <a:t>Address and phone numbers of EACH branch</a:t>
            </a:r>
          </a:p>
          <a:p>
            <a:r>
              <a:rPr lang="en-US" dirty="0"/>
              <a:t>The caption: “General Price List”</a:t>
            </a:r>
          </a:p>
          <a:p>
            <a:r>
              <a:rPr lang="en-US" dirty="0"/>
              <a:t>Effective date</a:t>
            </a:r>
          </a:p>
        </p:txBody>
      </p:sp>
    </p:spTree>
    <p:extLst>
      <p:ext uri="{BB962C8B-B14F-4D97-AF65-F5344CB8AC3E}">
        <p14:creationId xmlns:p14="http://schemas.microsoft.com/office/powerpoint/2010/main" val="101243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BD6D5B-A164-F167-3964-7D1E82D60A1B}"/>
              </a:ext>
            </a:extLst>
          </p:cNvPr>
          <p:cNvSpPr>
            <a:spLocks noGrp="1"/>
          </p:cNvSpPr>
          <p:nvPr>
            <p:ph type="title"/>
          </p:nvPr>
        </p:nvSpPr>
        <p:spPr/>
        <p:txBody>
          <a:bodyPr/>
          <a:lstStyle/>
          <a:p>
            <a:pPr algn="ctr"/>
            <a:r>
              <a:rPr lang="en-US" dirty="0"/>
              <a:t>Required Disclosures</a:t>
            </a:r>
          </a:p>
        </p:txBody>
      </p:sp>
      <p:sp>
        <p:nvSpPr>
          <p:cNvPr id="3" name="Content Placeholder 2">
            <a:extLst>
              <a:ext uri="{FF2B5EF4-FFF2-40B4-BE49-F238E27FC236}">
                <a16:creationId xmlns:a16="http://schemas.microsoft.com/office/drawing/2014/main" id="{07904980-DFEA-829B-64FB-47680BEE704D}"/>
              </a:ext>
            </a:extLst>
          </p:cNvPr>
          <p:cNvSpPr>
            <a:spLocks noGrp="1"/>
          </p:cNvSpPr>
          <p:nvPr>
            <p:ph idx="1"/>
          </p:nvPr>
        </p:nvSpPr>
        <p:spPr/>
        <p:txBody>
          <a:bodyPr/>
          <a:lstStyle/>
          <a:p>
            <a:pPr marL="457200" indent="-457200">
              <a:buAutoNum type="arabicPeriod"/>
            </a:pPr>
            <a:r>
              <a:rPr lang="en-US" dirty="0"/>
              <a:t>The consumer’s right to select only the goods and services desired.</a:t>
            </a:r>
          </a:p>
          <a:p>
            <a:pPr marL="457200" indent="-457200">
              <a:buAutoNum type="arabicPeriod"/>
            </a:pPr>
            <a:r>
              <a:rPr lang="en-US" dirty="0"/>
              <a:t>Embalming</a:t>
            </a:r>
          </a:p>
          <a:p>
            <a:pPr marL="457200" indent="-457200">
              <a:buAutoNum type="arabicPeriod"/>
            </a:pPr>
            <a:r>
              <a:rPr lang="en-US" dirty="0"/>
              <a:t>Alternative containers for direct cremation</a:t>
            </a:r>
          </a:p>
          <a:p>
            <a:pPr marL="457200" indent="-457200">
              <a:buAutoNum type="arabicPeriod"/>
            </a:pPr>
            <a:r>
              <a:rPr lang="en-US" dirty="0"/>
              <a:t>The basic service fee</a:t>
            </a:r>
          </a:p>
          <a:p>
            <a:pPr marL="457200" indent="-457200">
              <a:buAutoNum type="arabicPeriod"/>
            </a:pPr>
            <a:r>
              <a:rPr lang="en-US" dirty="0"/>
              <a:t>The Casket Price List</a:t>
            </a:r>
          </a:p>
          <a:p>
            <a:pPr marL="457200" indent="-457200">
              <a:buAutoNum type="arabicPeriod"/>
            </a:pPr>
            <a:r>
              <a:rPr lang="en-US" dirty="0"/>
              <a:t>The outer Burial Container Price List</a:t>
            </a:r>
          </a:p>
        </p:txBody>
      </p:sp>
      <p:pic>
        <p:nvPicPr>
          <p:cNvPr id="5" name="Picture 4" descr="A person standing next to a piano&#10;&#10;AI-generated content may be incorrect.">
            <a:extLst>
              <a:ext uri="{FF2B5EF4-FFF2-40B4-BE49-F238E27FC236}">
                <a16:creationId xmlns:a16="http://schemas.microsoft.com/office/drawing/2014/main" id="{CE6D40AF-27A4-C03D-A3EC-6862D2ACB1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10043" y="3565934"/>
            <a:ext cx="4837050" cy="3063465"/>
          </a:xfrm>
          <a:prstGeom prst="rect">
            <a:avLst/>
          </a:prstGeom>
        </p:spPr>
      </p:pic>
    </p:spTree>
    <p:extLst>
      <p:ext uri="{BB962C8B-B14F-4D97-AF65-F5344CB8AC3E}">
        <p14:creationId xmlns:p14="http://schemas.microsoft.com/office/powerpoint/2010/main" val="1795604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BC7D9-1FF6-4ED5-08B5-F1316F50F54B}"/>
              </a:ext>
            </a:extLst>
          </p:cNvPr>
          <p:cNvSpPr>
            <a:spLocks noGrp="1"/>
          </p:cNvSpPr>
          <p:nvPr>
            <p:ph type="title"/>
          </p:nvPr>
        </p:nvSpPr>
        <p:spPr>
          <a:xfrm>
            <a:off x="1066800" y="181473"/>
            <a:ext cx="10058400" cy="784686"/>
          </a:xfrm>
        </p:spPr>
        <p:txBody>
          <a:bodyPr/>
          <a:lstStyle/>
          <a:p>
            <a:pPr algn="ctr"/>
            <a:r>
              <a:rPr lang="en-US" dirty="0"/>
              <a:t>Required Itemized Prices on the GPL</a:t>
            </a:r>
          </a:p>
        </p:txBody>
      </p:sp>
      <p:sp>
        <p:nvSpPr>
          <p:cNvPr id="3" name="Content Placeholder 2">
            <a:extLst>
              <a:ext uri="{FF2B5EF4-FFF2-40B4-BE49-F238E27FC236}">
                <a16:creationId xmlns:a16="http://schemas.microsoft.com/office/drawing/2014/main" id="{C71E0096-EE85-FDEB-92D9-EF876644475F}"/>
              </a:ext>
            </a:extLst>
          </p:cNvPr>
          <p:cNvSpPr>
            <a:spLocks noGrp="1"/>
          </p:cNvSpPr>
          <p:nvPr>
            <p:ph idx="1"/>
          </p:nvPr>
        </p:nvSpPr>
        <p:spPr>
          <a:xfrm>
            <a:off x="1066800" y="966159"/>
            <a:ext cx="10199298" cy="5206042"/>
          </a:xfrm>
        </p:spPr>
        <p:txBody>
          <a:bodyPr>
            <a:normAutofit fontScale="85000" lnSpcReduction="20000"/>
          </a:bodyPr>
          <a:lstStyle/>
          <a:p>
            <a:pPr marL="0" indent="0">
              <a:buNone/>
            </a:pPr>
            <a:r>
              <a:rPr lang="en-US" dirty="0"/>
              <a:t>1. Forwarding of remains to another funeral home </a:t>
            </a:r>
            <a:br>
              <a:rPr lang="en-US" dirty="0"/>
            </a:br>
            <a:r>
              <a:rPr lang="en-US" dirty="0"/>
              <a:t>2. Receiving remains from another funeral home </a:t>
            </a:r>
            <a:br>
              <a:rPr lang="en-US" dirty="0"/>
            </a:br>
            <a:r>
              <a:rPr lang="en-US" dirty="0"/>
              <a:t>3. Direct cremation </a:t>
            </a:r>
            <a:br>
              <a:rPr lang="en-US" dirty="0"/>
            </a:br>
            <a:r>
              <a:rPr lang="en-US" dirty="0"/>
              <a:t>4. Immediate burial </a:t>
            </a:r>
            <a:br>
              <a:rPr lang="en-US" dirty="0"/>
            </a:br>
            <a:r>
              <a:rPr lang="en-US" dirty="0"/>
              <a:t>5. Basic services of funeral director and staff, and overhead </a:t>
            </a:r>
            <a:br>
              <a:rPr lang="en-US" dirty="0"/>
            </a:br>
            <a:r>
              <a:rPr lang="en-US" dirty="0"/>
              <a:t>6. Transfer of remains to funeral home </a:t>
            </a:r>
            <a:br>
              <a:rPr lang="en-US" dirty="0"/>
            </a:br>
            <a:r>
              <a:rPr lang="en-US" dirty="0"/>
              <a:t>7. Embalming </a:t>
            </a:r>
            <a:br>
              <a:rPr lang="en-US" dirty="0"/>
            </a:br>
            <a:r>
              <a:rPr lang="en-US" dirty="0"/>
              <a:t>8. Other preparation of the body </a:t>
            </a:r>
            <a:br>
              <a:rPr lang="en-US" dirty="0"/>
            </a:br>
            <a:r>
              <a:rPr lang="en-US" dirty="0"/>
              <a:t>9. Use of facilities and staff for viewing </a:t>
            </a:r>
            <a:br>
              <a:rPr lang="en-US" dirty="0"/>
            </a:br>
            <a:r>
              <a:rPr lang="en-US" dirty="0"/>
              <a:t>10. Use of facilities and staff for funeral ceremony </a:t>
            </a:r>
            <a:br>
              <a:rPr lang="en-US" dirty="0"/>
            </a:br>
            <a:r>
              <a:rPr lang="en-US" dirty="0"/>
              <a:t>11. Use of facilities and staff for memorial service </a:t>
            </a:r>
            <a:br>
              <a:rPr lang="en-US" dirty="0"/>
            </a:br>
            <a:r>
              <a:rPr lang="en-US" dirty="0"/>
              <a:t>12. Use of equipment and staff for graveside service </a:t>
            </a:r>
            <a:br>
              <a:rPr lang="en-US" dirty="0"/>
            </a:br>
            <a:r>
              <a:rPr lang="en-US" dirty="0"/>
              <a:t>13. Hearse </a:t>
            </a:r>
            <a:br>
              <a:rPr lang="en-US" dirty="0"/>
            </a:br>
            <a:r>
              <a:rPr lang="en-US" dirty="0"/>
              <a:t>14. Limousine </a:t>
            </a:r>
            <a:br>
              <a:rPr lang="en-US" dirty="0"/>
            </a:br>
            <a:r>
              <a:rPr lang="en-US" dirty="0"/>
              <a:t>15. Either individual casket prices or the range of casket prices that appear on the Casket Price List </a:t>
            </a:r>
            <a:br>
              <a:rPr lang="en-US" dirty="0"/>
            </a:br>
            <a:r>
              <a:rPr lang="en-US" dirty="0"/>
              <a:t>16. Either individual outer burial container prices or the range of outer burial container prices that appear on the Outer Burial Container Price List You can list these items in any order you want. </a:t>
            </a:r>
            <a:br>
              <a:rPr lang="en-US" dirty="0"/>
            </a:br>
            <a:endParaRPr lang="en-US" dirty="0"/>
          </a:p>
          <a:p>
            <a:pPr marL="0" indent="0">
              <a:buNone/>
            </a:pPr>
            <a:r>
              <a:rPr lang="en-US" dirty="0"/>
              <a:t>You only have to list the items that you actually offer. If you do not offer one or more of the 16 items, you need not list those items on the General Price List.</a:t>
            </a:r>
          </a:p>
        </p:txBody>
      </p:sp>
    </p:spTree>
    <p:extLst>
      <p:ext uri="{BB962C8B-B14F-4D97-AF65-F5344CB8AC3E}">
        <p14:creationId xmlns:p14="http://schemas.microsoft.com/office/powerpoint/2010/main" val="709451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FCD7FC-5C83-FFEE-A4DC-89C03EE7CF73}"/>
              </a:ext>
            </a:extLst>
          </p:cNvPr>
          <p:cNvSpPr>
            <a:spLocks noGrp="1"/>
          </p:cNvSpPr>
          <p:nvPr>
            <p:ph type="title"/>
          </p:nvPr>
        </p:nvSpPr>
        <p:spPr/>
        <p:txBody>
          <a:bodyPr/>
          <a:lstStyle/>
          <a:p>
            <a:pPr algn="ctr"/>
            <a:r>
              <a:rPr lang="en-US" dirty="0"/>
              <a:t>QUIZ TIME</a:t>
            </a:r>
          </a:p>
        </p:txBody>
      </p:sp>
      <p:sp>
        <p:nvSpPr>
          <p:cNvPr id="3" name="Content Placeholder 2">
            <a:extLst>
              <a:ext uri="{FF2B5EF4-FFF2-40B4-BE49-F238E27FC236}">
                <a16:creationId xmlns:a16="http://schemas.microsoft.com/office/drawing/2014/main" id="{15682BD0-0AC9-B0C2-7EF0-FF650F8647C6}"/>
              </a:ext>
            </a:extLst>
          </p:cNvPr>
          <p:cNvSpPr>
            <a:spLocks noGrp="1"/>
          </p:cNvSpPr>
          <p:nvPr>
            <p:ph idx="1"/>
          </p:nvPr>
        </p:nvSpPr>
        <p:spPr/>
        <p:txBody>
          <a:bodyPr/>
          <a:lstStyle/>
          <a:p>
            <a:pPr marL="0" indent="0" algn="ctr">
              <a:buNone/>
            </a:pPr>
            <a:r>
              <a:rPr lang="en-US" dirty="0"/>
              <a:t>TRUE OR FALSE</a:t>
            </a:r>
          </a:p>
          <a:p>
            <a:pPr marL="0" indent="0" algn="ctr">
              <a:buNone/>
            </a:pPr>
            <a:r>
              <a:rPr lang="en-US" sz="4800" dirty="0"/>
              <a:t>If you do not own a limo, you still need to put it on your price list.</a:t>
            </a:r>
          </a:p>
          <a:p>
            <a:pPr marL="0" indent="0" algn="ctr">
              <a:buNone/>
            </a:pPr>
            <a:endParaRPr lang="en-US" dirty="0"/>
          </a:p>
          <a:p>
            <a:pPr marL="0" indent="0" algn="ctr">
              <a:buNone/>
            </a:pPr>
            <a:r>
              <a:rPr lang="en-US" sz="7200" dirty="0">
                <a:solidFill>
                  <a:schemeClr val="accent5">
                    <a:lumMod val="75000"/>
                  </a:schemeClr>
                </a:solidFill>
              </a:rPr>
              <a:t>FALSE</a:t>
            </a:r>
          </a:p>
        </p:txBody>
      </p:sp>
    </p:spTree>
    <p:extLst>
      <p:ext uri="{BB962C8B-B14F-4D97-AF65-F5344CB8AC3E}">
        <p14:creationId xmlns:p14="http://schemas.microsoft.com/office/powerpoint/2010/main" val="2832639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5E7A60-2AAB-595E-8CC2-8E06D6964D19}"/>
              </a:ext>
            </a:extLst>
          </p:cNvPr>
          <p:cNvSpPr>
            <a:spLocks noGrp="1"/>
          </p:cNvSpPr>
          <p:nvPr>
            <p:ph type="title"/>
          </p:nvPr>
        </p:nvSpPr>
        <p:spPr>
          <a:xfrm>
            <a:off x="1066800" y="457518"/>
            <a:ext cx="10058400" cy="620784"/>
          </a:xfrm>
        </p:spPr>
        <p:txBody>
          <a:bodyPr/>
          <a:lstStyle/>
          <a:p>
            <a:pPr algn="ctr"/>
            <a:r>
              <a:rPr lang="en-US" dirty="0"/>
              <a:t>QUIZ TIME</a:t>
            </a:r>
          </a:p>
        </p:txBody>
      </p:sp>
      <p:sp>
        <p:nvSpPr>
          <p:cNvPr id="3" name="Content Placeholder 2">
            <a:extLst>
              <a:ext uri="{FF2B5EF4-FFF2-40B4-BE49-F238E27FC236}">
                <a16:creationId xmlns:a16="http://schemas.microsoft.com/office/drawing/2014/main" id="{9A3F26C7-DAE3-A086-F36D-C3A0617ECF9E}"/>
              </a:ext>
            </a:extLst>
          </p:cNvPr>
          <p:cNvSpPr>
            <a:spLocks noGrp="1"/>
          </p:cNvSpPr>
          <p:nvPr>
            <p:ph idx="1"/>
          </p:nvPr>
        </p:nvSpPr>
        <p:spPr>
          <a:xfrm>
            <a:off x="1066799" y="1078302"/>
            <a:ext cx="10251057" cy="5093899"/>
          </a:xfrm>
        </p:spPr>
        <p:txBody>
          <a:bodyPr>
            <a:normAutofit/>
          </a:bodyPr>
          <a:lstStyle/>
          <a:p>
            <a:pPr marL="0" indent="0" algn="ctr">
              <a:buNone/>
            </a:pPr>
            <a:r>
              <a:rPr lang="en-US" dirty="0"/>
              <a:t>Multiple Choice</a:t>
            </a:r>
          </a:p>
          <a:p>
            <a:pPr marL="0" indent="0" algn="ctr">
              <a:buNone/>
            </a:pPr>
            <a:r>
              <a:rPr lang="en-US" sz="2800" dirty="0"/>
              <a:t>Which item does not need to be included on your GPL?</a:t>
            </a:r>
          </a:p>
          <a:p>
            <a:pPr marL="457200" indent="-457200">
              <a:buAutoNum type="alphaUcPeriod"/>
            </a:pPr>
            <a:r>
              <a:rPr lang="en-US" sz="2800" dirty="0"/>
              <a:t>The phrase: “General Price List”</a:t>
            </a:r>
          </a:p>
          <a:p>
            <a:pPr marL="457200" indent="-457200">
              <a:buAutoNum type="alphaUcPeriod"/>
            </a:pPr>
            <a:r>
              <a:rPr lang="en-US" sz="2800" dirty="0"/>
              <a:t>The manager’s name</a:t>
            </a:r>
          </a:p>
          <a:p>
            <a:pPr marL="457200" indent="-457200">
              <a:buAutoNum type="alphaUcPeriod"/>
            </a:pPr>
            <a:r>
              <a:rPr lang="en-US" sz="2800" dirty="0"/>
              <a:t>The effective date</a:t>
            </a:r>
          </a:p>
          <a:p>
            <a:pPr marL="457200" indent="-457200">
              <a:buAutoNum type="alphaUcPeriod"/>
            </a:pPr>
            <a:r>
              <a:rPr lang="en-US" sz="2800" dirty="0"/>
              <a:t>The phone number</a:t>
            </a:r>
          </a:p>
          <a:p>
            <a:pPr marL="0" indent="0" algn="ctr">
              <a:buNone/>
            </a:pPr>
            <a:r>
              <a:rPr lang="en-US" sz="6000" dirty="0">
                <a:solidFill>
                  <a:schemeClr val="accent5">
                    <a:lumMod val="75000"/>
                  </a:schemeClr>
                </a:solidFill>
              </a:rPr>
              <a:t>B</a:t>
            </a:r>
          </a:p>
        </p:txBody>
      </p:sp>
    </p:spTree>
    <p:extLst>
      <p:ext uri="{BB962C8B-B14F-4D97-AF65-F5344CB8AC3E}">
        <p14:creationId xmlns:p14="http://schemas.microsoft.com/office/powerpoint/2010/main" val="1406812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 calcmode="lin" valueType="num">
                                      <p:cBhvr additive="base">
                                        <p:cTn id="2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735BC-65B2-5DFB-2684-CC2BDF3DC07C}"/>
              </a:ext>
            </a:extLst>
          </p:cNvPr>
          <p:cNvSpPr>
            <a:spLocks noGrp="1"/>
          </p:cNvSpPr>
          <p:nvPr>
            <p:ph type="title"/>
          </p:nvPr>
        </p:nvSpPr>
        <p:spPr/>
        <p:txBody>
          <a:bodyPr/>
          <a:lstStyle/>
          <a:p>
            <a:pPr algn="ctr"/>
            <a:r>
              <a:rPr lang="en-US" dirty="0"/>
              <a:t>QUIZ TIME</a:t>
            </a:r>
          </a:p>
        </p:txBody>
      </p:sp>
      <p:sp>
        <p:nvSpPr>
          <p:cNvPr id="3" name="Content Placeholder 2">
            <a:extLst>
              <a:ext uri="{FF2B5EF4-FFF2-40B4-BE49-F238E27FC236}">
                <a16:creationId xmlns:a16="http://schemas.microsoft.com/office/drawing/2014/main" id="{7EC5EC3B-9025-334B-E119-16D0AB2C7A0F}"/>
              </a:ext>
            </a:extLst>
          </p:cNvPr>
          <p:cNvSpPr>
            <a:spLocks noGrp="1"/>
          </p:cNvSpPr>
          <p:nvPr>
            <p:ph idx="1"/>
          </p:nvPr>
        </p:nvSpPr>
        <p:spPr/>
        <p:txBody>
          <a:bodyPr/>
          <a:lstStyle/>
          <a:p>
            <a:pPr marL="0" indent="0" algn="ctr">
              <a:buNone/>
            </a:pPr>
            <a:r>
              <a:rPr lang="en-US" sz="4000" dirty="0"/>
              <a:t>How long must you retain </a:t>
            </a:r>
          </a:p>
          <a:p>
            <a:pPr marL="0" indent="0" algn="ctr">
              <a:buNone/>
            </a:pPr>
            <a:r>
              <a:rPr lang="en-US" sz="4000" dirty="0"/>
              <a:t>an outdated GPL?</a:t>
            </a:r>
          </a:p>
          <a:p>
            <a:pPr marL="0" indent="0" algn="ctr">
              <a:buNone/>
            </a:pPr>
            <a:endParaRPr lang="en-US" dirty="0"/>
          </a:p>
          <a:p>
            <a:pPr marL="0" indent="0" algn="ctr">
              <a:buNone/>
            </a:pPr>
            <a:endParaRPr lang="en-US" dirty="0"/>
          </a:p>
          <a:p>
            <a:pPr marL="0" indent="0" algn="ctr">
              <a:buNone/>
            </a:pPr>
            <a:r>
              <a:rPr lang="en-US" sz="4400" dirty="0">
                <a:solidFill>
                  <a:schemeClr val="accent5">
                    <a:lumMod val="75000"/>
                  </a:schemeClr>
                </a:solidFill>
              </a:rPr>
              <a:t>1 year from the date of expiration</a:t>
            </a:r>
          </a:p>
        </p:txBody>
      </p:sp>
    </p:spTree>
    <p:extLst>
      <p:ext uri="{BB962C8B-B14F-4D97-AF65-F5344CB8AC3E}">
        <p14:creationId xmlns:p14="http://schemas.microsoft.com/office/powerpoint/2010/main" val="1480698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 calcmode="lin" valueType="num">
                                      <p:cBhvr additive="base">
                                        <p:cTn id="1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3F045-23B7-641E-E751-B39C2E41D7F4}"/>
              </a:ext>
            </a:extLst>
          </p:cNvPr>
          <p:cNvSpPr>
            <a:spLocks noGrp="1"/>
          </p:cNvSpPr>
          <p:nvPr>
            <p:ph type="title"/>
          </p:nvPr>
        </p:nvSpPr>
        <p:spPr/>
        <p:txBody>
          <a:bodyPr/>
          <a:lstStyle/>
          <a:p>
            <a:pPr algn="ctr"/>
            <a:r>
              <a:rPr lang="en-US" dirty="0"/>
              <a:t>In conclusion</a:t>
            </a:r>
          </a:p>
        </p:txBody>
      </p:sp>
      <p:sp>
        <p:nvSpPr>
          <p:cNvPr id="3" name="Content Placeholder 2">
            <a:extLst>
              <a:ext uri="{FF2B5EF4-FFF2-40B4-BE49-F238E27FC236}">
                <a16:creationId xmlns:a16="http://schemas.microsoft.com/office/drawing/2014/main" id="{B8596F7F-F44E-ABF8-9799-ED8B28C44FAF}"/>
              </a:ext>
            </a:extLst>
          </p:cNvPr>
          <p:cNvSpPr>
            <a:spLocks noGrp="1"/>
          </p:cNvSpPr>
          <p:nvPr>
            <p:ph idx="1"/>
          </p:nvPr>
        </p:nvSpPr>
        <p:spPr/>
        <p:txBody>
          <a:bodyPr/>
          <a:lstStyle/>
          <a:p>
            <a:r>
              <a:rPr lang="en-US" dirty="0"/>
              <a:t>The FTC is continuing their undercover calls. </a:t>
            </a:r>
          </a:p>
          <a:p>
            <a:r>
              <a:rPr lang="en-US" dirty="0"/>
              <a:t>The current violation cost is $51,744.00 for EACH violation</a:t>
            </a:r>
          </a:p>
          <a:p>
            <a:endParaRPr lang="en-US" dirty="0"/>
          </a:p>
          <a:p>
            <a:pPr marL="0" indent="0">
              <a:buNone/>
            </a:pPr>
            <a:r>
              <a:rPr lang="en-US" dirty="0">
                <a:solidFill>
                  <a:schemeClr val="accent5">
                    <a:lumMod val="75000"/>
                  </a:schemeClr>
                </a:solidFill>
              </a:rPr>
              <a:t>…and remember the FTC Funeral Rule is in place to protect you and the consumer!</a:t>
            </a:r>
          </a:p>
        </p:txBody>
      </p:sp>
    </p:spTree>
    <p:extLst>
      <p:ext uri="{BB962C8B-B14F-4D97-AF65-F5344CB8AC3E}">
        <p14:creationId xmlns:p14="http://schemas.microsoft.com/office/powerpoint/2010/main" val="3925744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E9845-ECF3-E489-AFED-F2D4347CD039}"/>
              </a:ext>
            </a:extLst>
          </p:cNvPr>
          <p:cNvSpPr>
            <a:spLocks noGrp="1"/>
          </p:cNvSpPr>
          <p:nvPr>
            <p:ph type="title"/>
          </p:nvPr>
        </p:nvSpPr>
        <p:spPr/>
        <p:txBody>
          <a:bodyPr/>
          <a:lstStyle/>
          <a:p>
            <a:pPr algn="ctr"/>
            <a:r>
              <a:rPr lang="en-US" dirty="0"/>
              <a:t>Beneficial Resources</a:t>
            </a:r>
            <a:br>
              <a:rPr lang="en-US" dirty="0"/>
            </a:br>
            <a:r>
              <a:rPr lang="en-US" dirty="0"/>
              <a:t>FTC – </a:t>
            </a:r>
            <a:r>
              <a:rPr lang="en-US"/>
              <a:t>Complying with the Funeral Rule</a:t>
            </a:r>
            <a:endParaRPr lang="en-US" dirty="0"/>
          </a:p>
        </p:txBody>
      </p:sp>
      <p:sp>
        <p:nvSpPr>
          <p:cNvPr id="3" name="Content Placeholder 2">
            <a:extLst>
              <a:ext uri="{FF2B5EF4-FFF2-40B4-BE49-F238E27FC236}">
                <a16:creationId xmlns:a16="http://schemas.microsoft.com/office/drawing/2014/main" id="{277AA4EB-DE32-6065-C3EE-44FFFEC5F2AA}"/>
              </a:ext>
            </a:extLst>
          </p:cNvPr>
          <p:cNvSpPr>
            <a:spLocks noGrp="1"/>
          </p:cNvSpPr>
          <p:nvPr>
            <p:ph idx="1"/>
          </p:nvPr>
        </p:nvSpPr>
        <p:spPr/>
        <p:txBody>
          <a:bodyPr/>
          <a:lstStyle/>
          <a:p>
            <a:endParaRPr lang="en-US" dirty="0"/>
          </a:p>
          <a:p>
            <a:pPr marL="0" indent="0">
              <a:buNone/>
            </a:pPr>
            <a:endParaRPr lang="en-US" dirty="0"/>
          </a:p>
        </p:txBody>
      </p:sp>
      <p:pic>
        <p:nvPicPr>
          <p:cNvPr id="5" name="Picture 4">
            <a:extLst>
              <a:ext uri="{FF2B5EF4-FFF2-40B4-BE49-F238E27FC236}">
                <a16:creationId xmlns:a16="http://schemas.microsoft.com/office/drawing/2014/main" id="{059095E7-2FE7-020A-479D-FB528331A4EC}"/>
              </a:ext>
            </a:extLst>
          </p:cNvPr>
          <p:cNvPicPr>
            <a:picLocks noChangeAspect="1"/>
          </p:cNvPicPr>
          <p:nvPr/>
        </p:nvPicPr>
        <p:blipFill>
          <a:blip r:embed="rId2"/>
          <a:stretch>
            <a:fillRect/>
          </a:stretch>
        </p:blipFill>
        <p:spPr>
          <a:xfrm>
            <a:off x="4238366" y="2609593"/>
            <a:ext cx="3715268" cy="3677163"/>
          </a:xfrm>
          <a:prstGeom prst="rect">
            <a:avLst/>
          </a:prstGeom>
        </p:spPr>
      </p:pic>
    </p:spTree>
    <p:extLst>
      <p:ext uri="{BB962C8B-B14F-4D97-AF65-F5344CB8AC3E}">
        <p14:creationId xmlns:p14="http://schemas.microsoft.com/office/powerpoint/2010/main" val="3851548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702A39-6F8D-66CF-3238-DC8CBFD120EB}"/>
              </a:ext>
            </a:extLst>
          </p:cNvPr>
          <p:cNvSpPr>
            <a:spLocks noGrp="1"/>
          </p:cNvSpPr>
          <p:nvPr>
            <p:ph type="title"/>
          </p:nvPr>
        </p:nvSpPr>
        <p:spPr/>
        <p:txBody>
          <a:bodyPr/>
          <a:lstStyle/>
          <a:p>
            <a:pPr algn="ctr"/>
            <a:r>
              <a:rPr lang="en-US" dirty="0"/>
              <a:t>What’s next?</a:t>
            </a:r>
          </a:p>
        </p:txBody>
      </p:sp>
      <p:sp>
        <p:nvSpPr>
          <p:cNvPr id="3" name="Content Placeholder 2">
            <a:extLst>
              <a:ext uri="{FF2B5EF4-FFF2-40B4-BE49-F238E27FC236}">
                <a16:creationId xmlns:a16="http://schemas.microsoft.com/office/drawing/2014/main" id="{944C1A92-586E-4E75-C2DB-C46B37231609}"/>
              </a:ext>
            </a:extLst>
          </p:cNvPr>
          <p:cNvSpPr>
            <a:spLocks noGrp="1"/>
          </p:cNvSpPr>
          <p:nvPr>
            <p:ph idx="1"/>
          </p:nvPr>
        </p:nvSpPr>
        <p:spPr/>
        <p:txBody>
          <a:bodyPr/>
          <a:lstStyle/>
          <a:p>
            <a:pPr marL="0" indent="0" algn="ctr">
              <a:buNone/>
            </a:pPr>
            <a:r>
              <a:rPr lang="en-US" sz="3600" dirty="0"/>
              <a:t>Keep a look out for a continuation </a:t>
            </a:r>
            <a:br>
              <a:rPr lang="en-US" sz="3600" dirty="0"/>
            </a:br>
            <a:r>
              <a:rPr lang="en-US" sz="3600" dirty="0"/>
              <a:t>of this series with topics like:</a:t>
            </a:r>
          </a:p>
          <a:p>
            <a:pPr marL="0" indent="0">
              <a:buNone/>
            </a:pPr>
            <a:endParaRPr lang="en-US" dirty="0"/>
          </a:p>
          <a:p>
            <a:r>
              <a:rPr lang="en-US" dirty="0">
                <a:solidFill>
                  <a:schemeClr val="accent5">
                    <a:lumMod val="75000"/>
                  </a:schemeClr>
                </a:solidFill>
              </a:rPr>
              <a:t>Statement of Goods and Services: Is my statement “GOOD” and compliant with the FTC Funeral Rule?</a:t>
            </a:r>
          </a:p>
          <a:p>
            <a:r>
              <a:rPr lang="en-US" dirty="0">
                <a:solidFill>
                  <a:schemeClr val="accent5">
                    <a:lumMod val="75000"/>
                  </a:schemeClr>
                </a:solidFill>
              </a:rPr>
              <a:t>Special GPLs: How special are they and are they compliant?</a:t>
            </a:r>
          </a:p>
          <a:p>
            <a:r>
              <a:rPr lang="en-US" dirty="0">
                <a:solidFill>
                  <a:schemeClr val="accent5">
                    <a:lumMod val="75000"/>
                  </a:schemeClr>
                </a:solidFill>
              </a:rPr>
              <a:t>“My loved one has passed away, what are my consumer rights”? (Directed towards the general public)</a:t>
            </a:r>
          </a:p>
          <a:p>
            <a:endParaRPr lang="en-US" dirty="0"/>
          </a:p>
          <a:p>
            <a:pPr marL="0" indent="0">
              <a:buNone/>
            </a:pPr>
            <a:endParaRPr lang="en-US" dirty="0"/>
          </a:p>
        </p:txBody>
      </p:sp>
    </p:spTree>
    <p:extLst>
      <p:ext uri="{BB962C8B-B14F-4D97-AF65-F5344CB8AC3E}">
        <p14:creationId xmlns:p14="http://schemas.microsoft.com/office/powerpoint/2010/main" val="3000594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EC5FCE-67CD-DF9D-718B-657ECF431A4E}"/>
              </a:ext>
            </a:extLst>
          </p:cNvPr>
          <p:cNvSpPr>
            <a:spLocks noGrp="1"/>
          </p:cNvSpPr>
          <p:nvPr>
            <p:ph type="title"/>
          </p:nvPr>
        </p:nvSpPr>
        <p:spPr/>
        <p:txBody>
          <a:bodyPr/>
          <a:lstStyle/>
          <a:p>
            <a:r>
              <a:rPr lang="en-US" dirty="0"/>
              <a:t>What to expect from today’s training</a:t>
            </a:r>
          </a:p>
        </p:txBody>
      </p:sp>
      <p:sp>
        <p:nvSpPr>
          <p:cNvPr id="3" name="Content Placeholder 2">
            <a:extLst>
              <a:ext uri="{FF2B5EF4-FFF2-40B4-BE49-F238E27FC236}">
                <a16:creationId xmlns:a16="http://schemas.microsoft.com/office/drawing/2014/main" id="{A4BE2609-96FA-8F16-AF82-E49C68D1E5AE}"/>
              </a:ext>
            </a:extLst>
          </p:cNvPr>
          <p:cNvSpPr>
            <a:spLocks noGrp="1"/>
          </p:cNvSpPr>
          <p:nvPr>
            <p:ph idx="1"/>
          </p:nvPr>
        </p:nvSpPr>
        <p:spPr/>
        <p:txBody>
          <a:bodyPr/>
          <a:lstStyle/>
          <a:p>
            <a:pPr algn="ctr"/>
            <a:r>
              <a:rPr lang="en-US" sz="3600" dirty="0"/>
              <a:t>What is the purpose of this training?</a:t>
            </a:r>
          </a:p>
          <a:p>
            <a:pPr algn="ctr"/>
            <a:r>
              <a:rPr lang="en-US" sz="3600" dirty="0"/>
              <a:t>What will you get out of this when we are done?</a:t>
            </a:r>
          </a:p>
          <a:p>
            <a:pPr algn="ctr"/>
            <a:endParaRPr lang="en-US" dirty="0"/>
          </a:p>
          <a:p>
            <a:pPr algn="ctr"/>
            <a:endParaRPr lang="en-US" dirty="0"/>
          </a:p>
          <a:p>
            <a:pPr marL="0" indent="0" algn="ctr">
              <a:buNone/>
            </a:pPr>
            <a:r>
              <a:rPr lang="en-US" sz="3200" b="1" dirty="0">
                <a:solidFill>
                  <a:schemeClr val="accent5">
                    <a:lumMod val="50000"/>
                  </a:schemeClr>
                </a:solidFill>
              </a:rPr>
              <a:t>Before we get started, </a:t>
            </a:r>
          </a:p>
          <a:p>
            <a:pPr marL="0" indent="0" algn="ctr">
              <a:buNone/>
            </a:pPr>
            <a:r>
              <a:rPr lang="en-US" sz="3200" b="1" dirty="0">
                <a:solidFill>
                  <a:schemeClr val="accent5">
                    <a:lumMod val="50000"/>
                  </a:schemeClr>
                </a:solidFill>
              </a:rPr>
              <a:t>who here knows what the FTC fine is for every violation?</a:t>
            </a:r>
          </a:p>
          <a:p>
            <a:endParaRPr lang="en-US" dirty="0"/>
          </a:p>
        </p:txBody>
      </p:sp>
    </p:spTree>
    <p:extLst>
      <p:ext uri="{BB962C8B-B14F-4D97-AF65-F5344CB8AC3E}">
        <p14:creationId xmlns:p14="http://schemas.microsoft.com/office/powerpoint/2010/main" val="1736754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 calcmode="lin" valueType="num">
                                      <p:cBhvr additive="base">
                                        <p:cTn id="1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 calcmode="lin" valueType="num">
                                      <p:cBhvr additive="base">
                                        <p:cTn id="2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CEDFA-7A7B-9A83-BDD8-C988FCBC44A5}"/>
              </a:ext>
            </a:extLst>
          </p:cNvPr>
          <p:cNvSpPr>
            <a:spLocks noGrp="1"/>
          </p:cNvSpPr>
          <p:nvPr>
            <p:ph type="title"/>
          </p:nvPr>
        </p:nvSpPr>
        <p:spPr/>
        <p:txBody>
          <a:bodyPr/>
          <a:lstStyle/>
          <a:p>
            <a:pPr algn="ctr"/>
            <a:r>
              <a:rPr lang="en-US" dirty="0"/>
              <a:t>Sources</a:t>
            </a:r>
          </a:p>
        </p:txBody>
      </p:sp>
      <p:sp>
        <p:nvSpPr>
          <p:cNvPr id="3" name="Content Placeholder 2">
            <a:extLst>
              <a:ext uri="{FF2B5EF4-FFF2-40B4-BE49-F238E27FC236}">
                <a16:creationId xmlns:a16="http://schemas.microsoft.com/office/drawing/2014/main" id="{CE3629B1-6541-BDD4-7364-A0556D72AADB}"/>
              </a:ext>
            </a:extLst>
          </p:cNvPr>
          <p:cNvSpPr>
            <a:spLocks noGrp="1"/>
          </p:cNvSpPr>
          <p:nvPr>
            <p:ph idx="1"/>
          </p:nvPr>
        </p:nvSpPr>
        <p:spPr/>
        <p:txBody>
          <a:bodyPr/>
          <a:lstStyle/>
          <a:p>
            <a:r>
              <a:rPr lang="en-US" dirty="0">
                <a:hlinkClick r:id="rId2"/>
              </a:rPr>
              <a:t>https://www.ftc.gov/news-events/topics/truth-advertising/green-guides</a:t>
            </a:r>
            <a:endParaRPr lang="en-US" dirty="0"/>
          </a:p>
          <a:p>
            <a:r>
              <a:rPr lang="en-US" dirty="0">
                <a:hlinkClick r:id="rId3"/>
              </a:rPr>
              <a:t>www.tributetech.com</a:t>
            </a:r>
            <a:endParaRPr lang="en-US" dirty="0"/>
          </a:p>
          <a:p>
            <a:endParaRPr lang="en-US" dirty="0"/>
          </a:p>
        </p:txBody>
      </p:sp>
    </p:spTree>
    <p:extLst>
      <p:ext uri="{BB962C8B-B14F-4D97-AF65-F5344CB8AC3E}">
        <p14:creationId xmlns:p14="http://schemas.microsoft.com/office/powerpoint/2010/main" val="1174057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D4BC6-0EB1-2243-E290-40AEAD05498B}"/>
              </a:ext>
            </a:extLst>
          </p:cNvPr>
          <p:cNvSpPr>
            <a:spLocks noGrp="1"/>
          </p:cNvSpPr>
          <p:nvPr>
            <p:ph type="title"/>
          </p:nvPr>
        </p:nvSpPr>
        <p:spPr>
          <a:xfrm>
            <a:off x="1066800" y="457518"/>
            <a:ext cx="10268310" cy="4977124"/>
          </a:xfrm>
        </p:spPr>
        <p:txBody>
          <a:bodyPr>
            <a:noAutofit/>
          </a:bodyPr>
          <a:lstStyle/>
          <a:p>
            <a:pPr algn="ctr"/>
            <a:br>
              <a:rPr lang="en-US" sz="8800" dirty="0"/>
            </a:br>
            <a:r>
              <a:rPr lang="en-US" sz="8800" dirty="0"/>
              <a:t>Thank you!</a:t>
            </a:r>
            <a:br>
              <a:rPr lang="en-US" sz="8800" dirty="0"/>
            </a:br>
            <a:br>
              <a:rPr lang="en-US" sz="8800" dirty="0"/>
            </a:br>
            <a:r>
              <a:rPr lang="en-US" sz="8800" dirty="0"/>
              <a:t>Question </a:t>
            </a:r>
            <a:r>
              <a:rPr lang="en-US" sz="8800"/>
              <a:t>&amp; Answer</a:t>
            </a:r>
            <a:endParaRPr lang="en-US" sz="8800" dirty="0"/>
          </a:p>
        </p:txBody>
      </p:sp>
    </p:spTree>
    <p:extLst>
      <p:ext uri="{BB962C8B-B14F-4D97-AF65-F5344CB8AC3E}">
        <p14:creationId xmlns:p14="http://schemas.microsoft.com/office/powerpoint/2010/main" val="496480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A17C4-6707-6F7C-8D8A-EBD8E936CF95}"/>
              </a:ext>
            </a:extLst>
          </p:cNvPr>
          <p:cNvSpPr>
            <a:spLocks noGrp="1"/>
          </p:cNvSpPr>
          <p:nvPr>
            <p:ph type="title"/>
          </p:nvPr>
        </p:nvSpPr>
        <p:spPr>
          <a:xfrm>
            <a:off x="1066800" y="1548080"/>
            <a:ext cx="10058400" cy="1188720"/>
          </a:xfrm>
        </p:spPr>
        <p:txBody>
          <a:bodyPr/>
          <a:lstStyle/>
          <a:p>
            <a:pPr algn="ctr"/>
            <a:r>
              <a:rPr lang="en-US" dirty="0"/>
              <a:t>Recent Activity by the FTC</a:t>
            </a:r>
          </a:p>
        </p:txBody>
      </p:sp>
      <p:sp>
        <p:nvSpPr>
          <p:cNvPr id="3" name="Content Placeholder 2">
            <a:extLst>
              <a:ext uri="{FF2B5EF4-FFF2-40B4-BE49-F238E27FC236}">
                <a16:creationId xmlns:a16="http://schemas.microsoft.com/office/drawing/2014/main" id="{83538213-01A9-1300-23E3-9D8A92EBDBE5}"/>
              </a:ext>
            </a:extLst>
          </p:cNvPr>
          <p:cNvSpPr>
            <a:spLocks noGrp="1"/>
          </p:cNvSpPr>
          <p:nvPr>
            <p:ph idx="1"/>
          </p:nvPr>
        </p:nvSpPr>
        <p:spPr>
          <a:xfrm>
            <a:off x="1228611" y="3133726"/>
            <a:ext cx="10058400" cy="4267200"/>
          </a:xfrm>
        </p:spPr>
        <p:txBody>
          <a:bodyPr/>
          <a:lstStyle/>
          <a:p>
            <a:r>
              <a:rPr lang="en-US" dirty="0"/>
              <a:t>Late 2024 the FTC conducted over 250 undercover calls to random funeral homes.</a:t>
            </a:r>
          </a:p>
          <a:p>
            <a:r>
              <a:rPr lang="en-US" dirty="0"/>
              <a:t>39 funeral homes were issued warnings.</a:t>
            </a:r>
          </a:p>
          <a:p>
            <a:pPr lvl="1"/>
            <a:r>
              <a:rPr lang="en-US" dirty="0"/>
              <a:t>38 funeral homes allegedly refused or provided conflicting pricing information.</a:t>
            </a:r>
          </a:p>
          <a:p>
            <a:pPr lvl="1"/>
            <a:r>
              <a:rPr lang="en-US" dirty="0"/>
              <a:t>1 funeral home claimed that embalming was legally required.</a:t>
            </a:r>
          </a:p>
          <a:p>
            <a:pPr lvl="1"/>
            <a:r>
              <a:rPr lang="en-US" dirty="0"/>
              <a:t>1 funeral home failed to provide a proper GPL, offering only incomplete pricing details.</a:t>
            </a:r>
          </a:p>
          <a:p>
            <a:pPr lvl="1"/>
            <a:endParaRPr lang="en-US" dirty="0"/>
          </a:p>
        </p:txBody>
      </p:sp>
      <p:pic>
        <p:nvPicPr>
          <p:cNvPr id="5" name="Picture 4">
            <a:extLst>
              <a:ext uri="{FF2B5EF4-FFF2-40B4-BE49-F238E27FC236}">
                <a16:creationId xmlns:a16="http://schemas.microsoft.com/office/drawing/2014/main" id="{E4B5E49C-3CDA-CEBE-4AD7-AB12130760D9}"/>
              </a:ext>
            </a:extLst>
          </p:cNvPr>
          <p:cNvPicPr>
            <a:picLocks noChangeAspect="1"/>
          </p:cNvPicPr>
          <p:nvPr/>
        </p:nvPicPr>
        <p:blipFill>
          <a:blip r:embed="rId2"/>
          <a:stretch>
            <a:fillRect/>
          </a:stretch>
        </p:blipFill>
        <p:spPr>
          <a:xfrm>
            <a:off x="2504847" y="186605"/>
            <a:ext cx="7505928" cy="1646037"/>
          </a:xfrm>
          <a:prstGeom prst="rect">
            <a:avLst/>
          </a:prstGeom>
        </p:spPr>
      </p:pic>
    </p:spTree>
    <p:extLst>
      <p:ext uri="{BB962C8B-B14F-4D97-AF65-F5344CB8AC3E}">
        <p14:creationId xmlns:p14="http://schemas.microsoft.com/office/powerpoint/2010/main" val="3405125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70F1A-FA10-B4A1-A474-F166507BFE32}"/>
              </a:ext>
            </a:extLst>
          </p:cNvPr>
          <p:cNvSpPr>
            <a:spLocks noGrp="1"/>
          </p:cNvSpPr>
          <p:nvPr>
            <p:ph type="title"/>
          </p:nvPr>
        </p:nvSpPr>
        <p:spPr/>
        <p:txBody>
          <a:bodyPr/>
          <a:lstStyle/>
          <a:p>
            <a:pPr algn="ctr"/>
            <a:r>
              <a:rPr lang="en-US" dirty="0"/>
              <a:t>QUIZ TIME</a:t>
            </a:r>
          </a:p>
        </p:txBody>
      </p:sp>
      <p:sp>
        <p:nvSpPr>
          <p:cNvPr id="3" name="Content Placeholder 2">
            <a:extLst>
              <a:ext uri="{FF2B5EF4-FFF2-40B4-BE49-F238E27FC236}">
                <a16:creationId xmlns:a16="http://schemas.microsoft.com/office/drawing/2014/main" id="{AEEC9ADB-65E8-D1C1-3636-04CFB5049FD6}"/>
              </a:ext>
            </a:extLst>
          </p:cNvPr>
          <p:cNvSpPr>
            <a:spLocks noGrp="1"/>
          </p:cNvSpPr>
          <p:nvPr>
            <p:ph idx="1"/>
          </p:nvPr>
        </p:nvSpPr>
        <p:spPr/>
        <p:txBody>
          <a:bodyPr/>
          <a:lstStyle/>
          <a:p>
            <a:pPr marL="0" indent="0" algn="ctr">
              <a:buNone/>
            </a:pPr>
            <a:r>
              <a:rPr lang="en-US" sz="4800" dirty="0"/>
              <a:t>As of January 2025 what is the fine for unresolved violations?</a:t>
            </a:r>
          </a:p>
          <a:p>
            <a:pPr marL="0" indent="0" algn="ctr">
              <a:buNone/>
            </a:pPr>
            <a:endParaRPr lang="en-US" dirty="0"/>
          </a:p>
          <a:p>
            <a:pPr marL="0" indent="0" algn="ctr">
              <a:buNone/>
            </a:pPr>
            <a:endParaRPr lang="en-US" dirty="0"/>
          </a:p>
          <a:p>
            <a:pPr marL="0" indent="0" algn="ctr">
              <a:buNone/>
            </a:pPr>
            <a:r>
              <a:rPr lang="en-US" sz="8800" dirty="0">
                <a:solidFill>
                  <a:schemeClr val="accent5">
                    <a:lumMod val="75000"/>
                  </a:schemeClr>
                </a:solidFill>
              </a:rPr>
              <a:t>$51,744.00</a:t>
            </a:r>
          </a:p>
        </p:txBody>
      </p:sp>
    </p:spTree>
    <p:extLst>
      <p:ext uri="{BB962C8B-B14F-4D97-AF65-F5344CB8AC3E}">
        <p14:creationId xmlns:p14="http://schemas.microsoft.com/office/powerpoint/2010/main" val="2714414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10B89-EE1D-E26A-5BCE-EAE744783147}"/>
              </a:ext>
            </a:extLst>
          </p:cNvPr>
          <p:cNvSpPr>
            <a:spLocks noGrp="1"/>
          </p:cNvSpPr>
          <p:nvPr>
            <p:ph type="title"/>
          </p:nvPr>
        </p:nvSpPr>
        <p:spPr>
          <a:xfrm>
            <a:off x="6709410" y="2514600"/>
            <a:ext cx="4663440" cy="1828800"/>
          </a:xfrm>
        </p:spPr>
        <p:txBody>
          <a:bodyPr anchor="b">
            <a:normAutofit/>
          </a:bodyPr>
          <a:lstStyle/>
          <a:p>
            <a:pPr algn="ctr"/>
            <a:r>
              <a:rPr lang="en-US" sz="6600" dirty="0"/>
              <a:t>Let’s talk!</a:t>
            </a:r>
          </a:p>
        </p:txBody>
      </p:sp>
      <p:pic>
        <p:nvPicPr>
          <p:cNvPr id="6" name="Picture 5" descr="Multi-colored dialogue boxes">
            <a:extLst>
              <a:ext uri="{FF2B5EF4-FFF2-40B4-BE49-F238E27FC236}">
                <a16:creationId xmlns:a16="http://schemas.microsoft.com/office/drawing/2014/main" id="{5C9B22EC-8989-9D82-D231-ECB5EB9658D9}"/>
              </a:ext>
            </a:extLst>
          </p:cNvPr>
          <p:cNvPicPr>
            <a:picLocks noChangeAspect="1"/>
          </p:cNvPicPr>
          <p:nvPr/>
        </p:nvPicPr>
        <p:blipFill>
          <a:blip r:embed="rId2"/>
          <a:srcRect l="13504" r="17609" b="2"/>
          <a:stretch/>
        </p:blipFill>
        <p:spPr>
          <a:xfrm>
            <a:off x="20" y="10"/>
            <a:ext cx="6095980" cy="6857990"/>
          </a:xfrm>
          <a:prstGeom prst="rect">
            <a:avLst/>
          </a:prstGeom>
          <a:noFill/>
        </p:spPr>
      </p:pic>
      <p:sp>
        <p:nvSpPr>
          <p:cNvPr id="9" name="Text Placeholder 3">
            <a:extLst>
              <a:ext uri="{FF2B5EF4-FFF2-40B4-BE49-F238E27FC236}">
                <a16:creationId xmlns:a16="http://schemas.microsoft.com/office/drawing/2014/main" id="{CB0AAA6F-CF75-9A56-F402-DBCEC24E089C}"/>
              </a:ext>
            </a:extLst>
          </p:cNvPr>
          <p:cNvSpPr>
            <a:spLocks noGrp="1"/>
          </p:cNvSpPr>
          <p:nvPr>
            <p:ph type="body" sz="half" idx="2"/>
          </p:nvPr>
        </p:nvSpPr>
        <p:spPr>
          <a:xfrm>
            <a:off x="6842760" y="4983480"/>
            <a:ext cx="4663440" cy="1188720"/>
          </a:xfrm>
        </p:spPr>
        <p:txBody>
          <a:bodyPr>
            <a:normAutofit/>
          </a:bodyPr>
          <a:lstStyle/>
          <a:p>
            <a:r>
              <a:rPr lang="en-US" sz="4000" dirty="0"/>
              <a:t>FTC requirements</a:t>
            </a:r>
          </a:p>
        </p:txBody>
      </p:sp>
    </p:spTree>
    <p:extLst>
      <p:ext uri="{BB962C8B-B14F-4D97-AF65-F5344CB8AC3E}">
        <p14:creationId xmlns:p14="http://schemas.microsoft.com/office/powerpoint/2010/main" val="1774977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EAD15-3832-B734-3F41-B6E53CAF3FC6}"/>
              </a:ext>
            </a:extLst>
          </p:cNvPr>
          <p:cNvSpPr>
            <a:spLocks noGrp="1"/>
          </p:cNvSpPr>
          <p:nvPr>
            <p:ph type="title"/>
          </p:nvPr>
        </p:nvSpPr>
        <p:spPr>
          <a:xfrm>
            <a:off x="1066800" y="8944"/>
            <a:ext cx="10058400" cy="1188720"/>
          </a:xfrm>
        </p:spPr>
        <p:txBody>
          <a:bodyPr>
            <a:normAutofit/>
          </a:bodyPr>
          <a:lstStyle/>
          <a:p>
            <a:pPr algn="ctr"/>
            <a:r>
              <a:rPr lang="en-US" sz="4400" dirty="0"/>
              <a:t>What is a “triggering event”?</a:t>
            </a:r>
          </a:p>
        </p:txBody>
      </p:sp>
      <p:sp>
        <p:nvSpPr>
          <p:cNvPr id="3" name="Content Placeholder 2">
            <a:extLst>
              <a:ext uri="{FF2B5EF4-FFF2-40B4-BE49-F238E27FC236}">
                <a16:creationId xmlns:a16="http://schemas.microsoft.com/office/drawing/2014/main" id="{691E0543-2A40-3A89-59B0-81C27F98D12B}"/>
              </a:ext>
            </a:extLst>
          </p:cNvPr>
          <p:cNvSpPr>
            <a:spLocks noGrp="1"/>
          </p:cNvSpPr>
          <p:nvPr>
            <p:ph idx="1"/>
          </p:nvPr>
        </p:nvSpPr>
        <p:spPr/>
        <p:txBody>
          <a:bodyPr>
            <a:normAutofit/>
          </a:bodyPr>
          <a:lstStyle/>
          <a:p>
            <a:r>
              <a:rPr lang="en-US" sz="4000" dirty="0"/>
              <a:t>By phone</a:t>
            </a:r>
          </a:p>
          <a:p>
            <a:endParaRPr lang="en-US" sz="4000" dirty="0"/>
          </a:p>
          <a:p>
            <a:r>
              <a:rPr lang="en-US" sz="4000" dirty="0"/>
              <a:t>In-person</a:t>
            </a:r>
          </a:p>
          <a:p>
            <a:pPr marL="0" indent="0">
              <a:buNone/>
            </a:pPr>
            <a:endParaRPr lang="en-US" sz="4000" dirty="0"/>
          </a:p>
          <a:p>
            <a:r>
              <a:rPr lang="en-US" sz="4000" dirty="0"/>
              <a:t>Out in public</a:t>
            </a:r>
          </a:p>
        </p:txBody>
      </p:sp>
      <p:pic>
        <p:nvPicPr>
          <p:cNvPr id="7" name="Picture 6" descr="Two telephones communicating">
            <a:extLst>
              <a:ext uri="{FF2B5EF4-FFF2-40B4-BE49-F238E27FC236}">
                <a16:creationId xmlns:a16="http://schemas.microsoft.com/office/drawing/2014/main" id="{E33AE2CA-6BE2-1DCE-98E2-C4B523DF98F9}"/>
              </a:ext>
            </a:extLst>
          </p:cNvPr>
          <p:cNvPicPr>
            <a:picLocks noChangeAspect="1"/>
          </p:cNvPicPr>
          <p:nvPr/>
        </p:nvPicPr>
        <p:blipFill>
          <a:blip r:embed="rId2" cstate="print">
            <a:extLst>
              <a:ext uri="{28A0092B-C50C-407E-A947-70E740481C1C}">
                <a14:useLocalDpi xmlns:a14="http://schemas.microsoft.com/office/drawing/2010/main" val="0"/>
              </a:ext>
            </a:extLst>
          </a:blip>
          <a:srcRect r="-598" b="38707"/>
          <a:stretch/>
        </p:blipFill>
        <p:spPr>
          <a:xfrm>
            <a:off x="3867419" y="1905001"/>
            <a:ext cx="2602392" cy="118922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 name="Picture 8" descr="Women talking to each other">
            <a:extLst>
              <a:ext uri="{FF2B5EF4-FFF2-40B4-BE49-F238E27FC236}">
                <a16:creationId xmlns:a16="http://schemas.microsoft.com/office/drawing/2014/main" id="{700F99AA-8310-D54C-4242-A1AA4DC6B27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82498" y="2931329"/>
            <a:ext cx="2680980" cy="1787320"/>
          </a:xfrm>
          <a:prstGeom prst="rect">
            <a:avLst/>
          </a:prstGeom>
          <a:ln>
            <a:noFill/>
          </a:ln>
          <a:effectLst>
            <a:outerShdw blurRad="190500" algn="tl" rotWithShape="0">
              <a:srgbClr val="000000">
                <a:alpha val="70000"/>
              </a:srgbClr>
            </a:outerShdw>
          </a:effectLst>
        </p:spPr>
      </p:pic>
      <p:pic>
        <p:nvPicPr>
          <p:cNvPr id="11" name="Picture 10" descr="Woman browsing store shelves">
            <a:extLst>
              <a:ext uri="{FF2B5EF4-FFF2-40B4-BE49-F238E27FC236}">
                <a16:creationId xmlns:a16="http://schemas.microsoft.com/office/drawing/2014/main" id="{9D31E6D2-AB91-CF2F-97DA-D140A7219EA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39496" y="4580627"/>
            <a:ext cx="2680980" cy="178732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742666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D4E1C7-241F-455C-9FD0-2D80FCECACD9}"/>
              </a:ext>
            </a:extLst>
          </p:cNvPr>
          <p:cNvSpPr>
            <a:spLocks noGrp="1"/>
          </p:cNvSpPr>
          <p:nvPr>
            <p:ph type="title"/>
          </p:nvPr>
        </p:nvSpPr>
        <p:spPr/>
        <p:txBody>
          <a:bodyPr>
            <a:normAutofit/>
          </a:bodyPr>
          <a:lstStyle/>
          <a:p>
            <a:pPr algn="ctr"/>
            <a:r>
              <a:rPr lang="en-US" sz="4800" dirty="0"/>
              <a:t>BY PHONE</a:t>
            </a:r>
          </a:p>
        </p:txBody>
      </p:sp>
      <p:sp>
        <p:nvSpPr>
          <p:cNvPr id="3" name="Content Placeholder 2">
            <a:extLst>
              <a:ext uri="{FF2B5EF4-FFF2-40B4-BE49-F238E27FC236}">
                <a16:creationId xmlns:a16="http://schemas.microsoft.com/office/drawing/2014/main" id="{32150562-15F3-A2D3-CF72-2AB32063666D}"/>
              </a:ext>
            </a:extLst>
          </p:cNvPr>
          <p:cNvSpPr>
            <a:spLocks noGrp="1"/>
          </p:cNvSpPr>
          <p:nvPr>
            <p:ph idx="1"/>
          </p:nvPr>
        </p:nvSpPr>
        <p:spPr/>
        <p:txBody>
          <a:bodyPr>
            <a:normAutofit/>
          </a:bodyPr>
          <a:lstStyle/>
          <a:p>
            <a:endParaRPr lang="en-US" sz="3200" dirty="0"/>
          </a:p>
          <a:p>
            <a:endParaRPr lang="en-US" sz="3200" dirty="0"/>
          </a:p>
          <a:p>
            <a:r>
              <a:rPr lang="en-US" sz="3200" dirty="0"/>
              <a:t>Who can give prices?</a:t>
            </a:r>
          </a:p>
          <a:p>
            <a:r>
              <a:rPr lang="en-US" sz="3200" dirty="0"/>
              <a:t>Offering a GPL</a:t>
            </a:r>
          </a:p>
          <a:p>
            <a:r>
              <a:rPr lang="en-US" sz="3200" dirty="0"/>
              <a:t>Anonymity </a:t>
            </a:r>
          </a:p>
        </p:txBody>
      </p:sp>
      <p:pic>
        <p:nvPicPr>
          <p:cNvPr id="5" name="Picture 4">
            <a:extLst>
              <a:ext uri="{FF2B5EF4-FFF2-40B4-BE49-F238E27FC236}">
                <a16:creationId xmlns:a16="http://schemas.microsoft.com/office/drawing/2014/main" id="{F2F484CC-6BC9-E4FD-DC5A-0E7D95BFEF25}"/>
              </a:ext>
            </a:extLst>
          </p:cNvPr>
          <p:cNvPicPr>
            <a:picLocks noChangeAspect="1"/>
          </p:cNvPicPr>
          <p:nvPr/>
        </p:nvPicPr>
        <p:blipFill>
          <a:blip r:embed="rId2"/>
          <a:stretch>
            <a:fillRect/>
          </a:stretch>
        </p:blipFill>
        <p:spPr>
          <a:xfrm>
            <a:off x="5081022" y="2133282"/>
            <a:ext cx="5895109" cy="4267200"/>
          </a:xfrm>
          <a:prstGeom prst="rect">
            <a:avLst/>
          </a:prstGeom>
        </p:spPr>
      </p:pic>
    </p:spTree>
    <p:extLst>
      <p:ext uri="{BB962C8B-B14F-4D97-AF65-F5344CB8AC3E}">
        <p14:creationId xmlns:p14="http://schemas.microsoft.com/office/powerpoint/2010/main" val="911421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24E4FD-20D3-250C-1164-A04018933EB2}"/>
              </a:ext>
            </a:extLst>
          </p:cNvPr>
          <p:cNvSpPr>
            <a:spLocks noGrp="1"/>
          </p:cNvSpPr>
          <p:nvPr>
            <p:ph type="title"/>
          </p:nvPr>
        </p:nvSpPr>
        <p:spPr>
          <a:xfrm>
            <a:off x="1066800" y="457518"/>
            <a:ext cx="10058400" cy="1188720"/>
          </a:xfrm>
        </p:spPr>
        <p:txBody>
          <a:bodyPr anchor="b">
            <a:normAutofit/>
          </a:bodyPr>
          <a:lstStyle/>
          <a:p>
            <a:r>
              <a:rPr lang="en-US" dirty="0"/>
              <a:t>IN-PERSON</a:t>
            </a:r>
          </a:p>
        </p:txBody>
      </p:sp>
      <p:pic>
        <p:nvPicPr>
          <p:cNvPr id="5" name="Picture 4">
            <a:extLst>
              <a:ext uri="{FF2B5EF4-FFF2-40B4-BE49-F238E27FC236}">
                <a16:creationId xmlns:a16="http://schemas.microsoft.com/office/drawing/2014/main" id="{4DB686F3-85BC-DC76-C5B6-7DDFF5E38C3B}"/>
              </a:ext>
            </a:extLst>
          </p:cNvPr>
          <p:cNvPicPr>
            <a:picLocks noChangeAspect="1"/>
          </p:cNvPicPr>
          <p:nvPr/>
        </p:nvPicPr>
        <p:blipFill>
          <a:blip r:embed="rId2"/>
          <a:srcRect r="6727" b="-3"/>
          <a:stretch/>
        </p:blipFill>
        <p:spPr>
          <a:xfrm>
            <a:off x="1066800" y="1904999"/>
            <a:ext cx="4800600" cy="4271963"/>
          </a:xfrm>
          <a:prstGeom prst="rect">
            <a:avLst/>
          </a:prstGeom>
          <a:noFill/>
        </p:spPr>
      </p:pic>
      <p:sp>
        <p:nvSpPr>
          <p:cNvPr id="3" name="Content Placeholder 2">
            <a:extLst>
              <a:ext uri="{FF2B5EF4-FFF2-40B4-BE49-F238E27FC236}">
                <a16:creationId xmlns:a16="http://schemas.microsoft.com/office/drawing/2014/main" id="{9872F421-FE3B-8CC4-A384-D7898FE794DB}"/>
              </a:ext>
            </a:extLst>
          </p:cNvPr>
          <p:cNvSpPr>
            <a:spLocks noGrp="1"/>
          </p:cNvSpPr>
          <p:nvPr>
            <p:ph sz="half" idx="2"/>
          </p:nvPr>
        </p:nvSpPr>
        <p:spPr>
          <a:xfrm>
            <a:off x="6324600" y="1904999"/>
            <a:ext cx="4800600" cy="4271963"/>
          </a:xfrm>
        </p:spPr>
        <p:txBody>
          <a:bodyPr>
            <a:normAutofit/>
          </a:bodyPr>
          <a:lstStyle/>
          <a:p>
            <a:r>
              <a:rPr lang="en-US" dirty="0"/>
              <a:t>Where are your GPLs kept</a:t>
            </a:r>
          </a:p>
          <a:p>
            <a:r>
              <a:rPr lang="en-US" dirty="0"/>
              <a:t>Everyone must know where they are and be able to hand them out once “triggered”.</a:t>
            </a:r>
          </a:p>
          <a:p>
            <a:endParaRPr lang="en-US" dirty="0"/>
          </a:p>
        </p:txBody>
      </p:sp>
    </p:spTree>
    <p:extLst>
      <p:ext uri="{BB962C8B-B14F-4D97-AF65-F5344CB8AC3E}">
        <p14:creationId xmlns:p14="http://schemas.microsoft.com/office/powerpoint/2010/main" val="4159167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5DED32-24DA-0909-D6CA-AD5446A19285}"/>
              </a:ext>
            </a:extLst>
          </p:cNvPr>
          <p:cNvSpPr>
            <a:spLocks noGrp="1"/>
          </p:cNvSpPr>
          <p:nvPr>
            <p:ph type="title"/>
          </p:nvPr>
        </p:nvSpPr>
        <p:spPr>
          <a:xfrm>
            <a:off x="1066800" y="457518"/>
            <a:ext cx="10058400" cy="1188720"/>
          </a:xfrm>
        </p:spPr>
        <p:txBody>
          <a:bodyPr anchor="b">
            <a:normAutofit/>
          </a:bodyPr>
          <a:lstStyle/>
          <a:p>
            <a:r>
              <a:rPr lang="en-US" dirty="0"/>
              <a:t>PUBLIC PLACES</a:t>
            </a:r>
          </a:p>
        </p:txBody>
      </p:sp>
      <p:sp>
        <p:nvSpPr>
          <p:cNvPr id="11" name="Content Placeholder 2">
            <a:extLst>
              <a:ext uri="{FF2B5EF4-FFF2-40B4-BE49-F238E27FC236}">
                <a16:creationId xmlns:a16="http://schemas.microsoft.com/office/drawing/2014/main" id="{1DA7C7D6-6BE4-6CBC-4A34-7921253F1B37}"/>
              </a:ext>
            </a:extLst>
          </p:cNvPr>
          <p:cNvSpPr>
            <a:spLocks noGrp="1"/>
          </p:cNvSpPr>
          <p:nvPr>
            <p:ph sz="half" idx="1"/>
          </p:nvPr>
        </p:nvSpPr>
        <p:spPr>
          <a:xfrm>
            <a:off x="1066800" y="1904999"/>
            <a:ext cx="4800600" cy="4271963"/>
          </a:xfrm>
        </p:spPr>
        <p:txBody>
          <a:bodyPr/>
          <a:lstStyle/>
          <a:p>
            <a:r>
              <a:rPr lang="en-US" dirty="0"/>
              <a:t>What to do.</a:t>
            </a:r>
          </a:p>
          <a:p>
            <a:r>
              <a:rPr lang="en-US" dirty="0"/>
              <a:t>Offer you card, ask them to call or stop by.</a:t>
            </a:r>
          </a:p>
          <a:p>
            <a:r>
              <a:rPr lang="en-US" dirty="0"/>
              <a:t>Offer to mail the GPL </a:t>
            </a:r>
          </a:p>
        </p:txBody>
      </p:sp>
      <p:pic>
        <p:nvPicPr>
          <p:cNvPr id="6" name="Picture 5">
            <a:extLst>
              <a:ext uri="{FF2B5EF4-FFF2-40B4-BE49-F238E27FC236}">
                <a16:creationId xmlns:a16="http://schemas.microsoft.com/office/drawing/2014/main" id="{15EE2D66-5911-CF67-A6BA-4DAD1FBE3C2C}"/>
              </a:ext>
            </a:extLst>
          </p:cNvPr>
          <p:cNvPicPr>
            <a:picLocks noChangeAspect="1"/>
          </p:cNvPicPr>
          <p:nvPr/>
        </p:nvPicPr>
        <p:blipFill>
          <a:blip r:embed="rId2"/>
          <a:srcRect l="11947" r="12200" b="-1"/>
          <a:stretch/>
        </p:blipFill>
        <p:spPr>
          <a:xfrm>
            <a:off x="6324600" y="1904999"/>
            <a:ext cx="4800600" cy="4271963"/>
          </a:xfrm>
          <a:prstGeom prst="rect">
            <a:avLst/>
          </a:prstGeom>
          <a:noFill/>
        </p:spPr>
      </p:pic>
    </p:spTree>
    <p:extLst>
      <p:ext uri="{BB962C8B-B14F-4D97-AF65-F5344CB8AC3E}">
        <p14:creationId xmlns:p14="http://schemas.microsoft.com/office/powerpoint/2010/main" val="3620397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herry Blossom 16x9">
  <a:themeElements>
    <a:clrScheme name="CherryBlossom">
      <a:dk1>
        <a:srgbClr val="595959"/>
      </a:dk1>
      <a:lt1>
        <a:sysClr val="window" lastClr="FFFFFF"/>
      </a:lt1>
      <a:dk2>
        <a:srgbClr val="000000"/>
      </a:dk2>
      <a:lt2>
        <a:srgbClr val="F6F7E4"/>
      </a:lt2>
      <a:accent1>
        <a:srgbClr val="C44475"/>
      </a:accent1>
      <a:accent2>
        <a:srgbClr val="FA906A"/>
      </a:accent2>
      <a:accent3>
        <a:srgbClr val="FCB268"/>
      </a:accent3>
      <a:accent4>
        <a:srgbClr val="DB6B70"/>
      </a:accent4>
      <a:accent5>
        <a:srgbClr val="D680A5"/>
      </a:accent5>
      <a:accent6>
        <a:srgbClr val="BA7362"/>
      </a:accent6>
      <a:hlink>
        <a:srgbClr val="DB6B70"/>
      </a:hlink>
      <a:folHlink>
        <a:srgbClr val="969696"/>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0001117.potx" id="{A8D831F9-2DA4-4700-B230-431725864604}" vid="{ED9A2A59-32A4-4461-8593-D9E87F204B18}"/>
    </a:ext>
  </a:extLst>
</a:theme>
</file>

<file path=ppt/theme/theme2.xml><?xml version="1.0" encoding="utf-8"?>
<a:theme xmlns:a="http://schemas.openxmlformats.org/drawingml/2006/main" name="Office Theme">
  <a:themeElements>
    <a:clrScheme name="CherryBlossom">
      <a:dk1>
        <a:srgbClr val="595959"/>
      </a:dk1>
      <a:lt1>
        <a:sysClr val="window" lastClr="FFFFFF"/>
      </a:lt1>
      <a:dk2>
        <a:srgbClr val="000000"/>
      </a:dk2>
      <a:lt2>
        <a:srgbClr val="F6F7E4"/>
      </a:lt2>
      <a:accent1>
        <a:srgbClr val="C44475"/>
      </a:accent1>
      <a:accent2>
        <a:srgbClr val="FA906A"/>
      </a:accent2>
      <a:accent3>
        <a:srgbClr val="FCB268"/>
      </a:accent3>
      <a:accent4>
        <a:srgbClr val="DB6B70"/>
      </a:accent4>
      <a:accent5>
        <a:srgbClr val="D680A5"/>
      </a:accent5>
      <a:accent6>
        <a:srgbClr val="BA7362"/>
      </a:accent6>
      <a:hlink>
        <a:srgbClr val="DB6B70"/>
      </a:hlink>
      <a:folHlink>
        <a:srgbClr val="969696"/>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herryBlossom">
      <a:dk1>
        <a:srgbClr val="595959"/>
      </a:dk1>
      <a:lt1>
        <a:sysClr val="window" lastClr="FFFFFF"/>
      </a:lt1>
      <a:dk2>
        <a:srgbClr val="000000"/>
      </a:dk2>
      <a:lt2>
        <a:srgbClr val="F6F7E4"/>
      </a:lt2>
      <a:accent1>
        <a:srgbClr val="C44475"/>
      </a:accent1>
      <a:accent2>
        <a:srgbClr val="FA906A"/>
      </a:accent2>
      <a:accent3>
        <a:srgbClr val="FCB268"/>
      </a:accent3>
      <a:accent4>
        <a:srgbClr val="DB6B70"/>
      </a:accent4>
      <a:accent5>
        <a:srgbClr val="D680A5"/>
      </a:accent5>
      <a:accent6>
        <a:srgbClr val="BA7362"/>
      </a:accent6>
      <a:hlink>
        <a:srgbClr val="DB6B70"/>
      </a:hlink>
      <a:folHlink>
        <a:srgbClr val="969696"/>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Cherry blossom nature presentation (widescreen)</Template>
  <TotalTime>1667</TotalTime>
  <Words>718</Words>
  <Application>Microsoft Office PowerPoint</Application>
  <PresentationFormat>Widescreen</PresentationFormat>
  <Paragraphs>92</Paragraphs>
  <Slides>21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21</vt:i4>
      </vt:variant>
    </vt:vector>
  </HeadingPairs>
  <TitlesOfParts>
    <vt:vector size="24" baseType="lpstr">
      <vt:lpstr>Arial</vt:lpstr>
      <vt:lpstr>Cambria</vt:lpstr>
      <vt:lpstr>Cherry Blossom 16x9</vt:lpstr>
      <vt:lpstr>FTC &amp;Me </vt:lpstr>
      <vt:lpstr>What to expect from today’s training</vt:lpstr>
      <vt:lpstr>Recent Activity by the FTC</vt:lpstr>
      <vt:lpstr>QUIZ TIME</vt:lpstr>
      <vt:lpstr>Let’s talk!</vt:lpstr>
      <vt:lpstr>What is a “triggering event”?</vt:lpstr>
      <vt:lpstr>BY PHONE</vt:lpstr>
      <vt:lpstr>IN-PERSON</vt:lpstr>
      <vt:lpstr>PUBLIC PLACES</vt:lpstr>
      <vt:lpstr>What’s on your GPL?</vt:lpstr>
      <vt:lpstr>Identifying information</vt:lpstr>
      <vt:lpstr>Required Disclosures</vt:lpstr>
      <vt:lpstr>Required Itemized Prices on the GPL</vt:lpstr>
      <vt:lpstr>QUIZ TIME</vt:lpstr>
      <vt:lpstr>QUIZ TIME</vt:lpstr>
      <vt:lpstr>QUIZ TIME</vt:lpstr>
      <vt:lpstr>In conclusion</vt:lpstr>
      <vt:lpstr>Beneficial Resources FTC – Complying with the Funeral Rule</vt:lpstr>
      <vt:lpstr>What’s next?</vt:lpstr>
      <vt:lpstr>Sources</vt:lpstr>
      <vt:lpstr> Thank you!  Question &amp; Answer</vt:lpstr>
    </vt:vector>
  </TitlesOfParts>
  <Company>PTC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Jennifer Sheehan</dc:creator>
  <cp:lastModifiedBy>Jennifer Sheehan</cp:lastModifiedBy>
  <cp:revision>1</cp:revision>
  <dcterms:created xsi:type="dcterms:W3CDTF">2025-04-14T17:15:26Z</dcterms:created>
  <dcterms:modified xsi:type="dcterms:W3CDTF">2025-04-24T20:45:04Z</dcterms:modified>
</cp:coreProperties>
</file>